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7"/>
  </p:notesMasterIdLst>
  <p:sldIdLst>
    <p:sldId id="258" r:id="rId2"/>
    <p:sldId id="259" r:id="rId3"/>
    <p:sldId id="338" r:id="rId4"/>
    <p:sldId id="341" r:id="rId5"/>
    <p:sldId id="340" r:id="rId6"/>
    <p:sldId id="342" r:id="rId7"/>
    <p:sldId id="266" r:id="rId8"/>
    <p:sldId id="262" r:id="rId9"/>
    <p:sldId id="273" r:id="rId10"/>
    <p:sldId id="272" r:id="rId11"/>
    <p:sldId id="274" r:id="rId12"/>
    <p:sldId id="281" r:id="rId13"/>
    <p:sldId id="283" r:id="rId14"/>
    <p:sldId id="282" r:id="rId15"/>
    <p:sldId id="284" r:id="rId16"/>
    <p:sldId id="285" r:id="rId17"/>
    <p:sldId id="277" r:id="rId18"/>
    <p:sldId id="280" r:id="rId19"/>
    <p:sldId id="279" r:id="rId20"/>
    <p:sldId id="275" r:id="rId21"/>
    <p:sldId id="287" r:id="rId22"/>
    <p:sldId id="289" r:id="rId23"/>
    <p:sldId id="288" r:id="rId24"/>
    <p:sldId id="292" r:id="rId25"/>
    <p:sldId id="295" r:id="rId26"/>
    <p:sldId id="343" r:id="rId27"/>
    <p:sldId id="267" r:id="rId28"/>
    <p:sldId id="299" r:id="rId29"/>
    <p:sldId id="296" r:id="rId30"/>
    <p:sldId id="301" r:id="rId31"/>
    <p:sldId id="300" r:id="rId32"/>
    <p:sldId id="304" r:id="rId33"/>
    <p:sldId id="305" r:id="rId34"/>
    <p:sldId id="303" r:id="rId35"/>
    <p:sldId id="306" r:id="rId36"/>
    <p:sldId id="302" r:id="rId37"/>
    <p:sldId id="308" r:id="rId38"/>
    <p:sldId id="309" r:id="rId39"/>
    <p:sldId id="307" r:id="rId40"/>
    <p:sldId id="311" r:id="rId41"/>
    <p:sldId id="310" r:id="rId42"/>
    <p:sldId id="312" r:id="rId43"/>
    <p:sldId id="315" r:id="rId44"/>
    <p:sldId id="316" r:id="rId45"/>
    <p:sldId id="317" r:id="rId46"/>
    <p:sldId id="324" r:id="rId47"/>
    <p:sldId id="323" r:id="rId48"/>
    <p:sldId id="325" r:id="rId49"/>
    <p:sldId id="327" r:id="rId50"/>
    <p:sldId id="313" r:id="rId51"/>
    <p:sldId id="322" r:id="rId52"/>
    <p:sldId id="321" r:id="rId53"/>
    <p:sldId id="320" r:id="rId54"/>
    <p:sldId id="319" r:id="rId55"/>
    <p:sldId id="32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xing Huang" initials="YH" lastIdx="24" clrIdx="0">
    <p:extLst>
      <p:ext uri="{19B8F6BF-5375-455C-9EA6-DF929625EA0E}">
        <p15:presenceInfo xmlns:p15="http://schemas.microsoft.com/office/powerpoint/2012/main" userId="S-1-5-21-1268611206-43474576-316617838-2652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7C7A"/>
    <a:srgbClr val="8E77B8"/>
    <a:srgbClr val="48A5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4:01:39.765" idx="23">
    <p:pos x="10" y="10"/>
    <p:text>Not clear. Just show the names of tracking companies.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7:29.702" idx="18">
    <p:pos x="10" y="10"/>
    <p:text>Use "apps" not "channels"</p:text>
    <p:extLst>
      <p:ext uri="{C676402C-5697-4E1C-873F-D02D1690AC5C}">
        <p15:threadingInfo xmlns:p15="http://schemas.microsoft.com/office/powerpoint/2012/main" timeZoneBias="300"/>
      </p:ext>
    </p:extLst>
  </p:cm>
  <p:cm authorId="1" dt="2020-01-06T13:47:44.031" idx="19">
    <p:pos x="106" y="106"/>
    <p:text>Mention there's an app store for TVs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8:01.246" idx="20">
    <p:pos x="10" y="10"/>
    <p:text>How much of traffic is encrypted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8:20.718" idx="2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0:45.701" idx="5">
    <p:pos x="10" y="10"/>
    <p:text>This slide assumes knowledge of measurement</p:text>
    <p:extLst>
      <p:ext uri="{C676402C-5697-4E1C-873F-D02D1690AC5C}">
        <p15:threadingInfo xmlns:p15="http://schemas.microsoft.com/office/powerpoint/2012/main" timeZoneBias="300"/>
      </p:ext>
    </p:extLst>
  </p:cm>
  <p:cm authorId="1" dt="2020-01-06T13:40:50.519" idx="6">
    <p:pos x="106" y="106"/>
    <p:text>5k devices are not unique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1:12.895" idx="7">
    <p:pos x="10" y="10"/>
    <p:text>Move crypto work to later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0:37:44.259" idx="1">
    <p:pos x="6472" y="2844"/>
    <p:text>Challenges: recruitment; privacy; unmodified devices</p:text>
    <p:extLst>
      <p:ext uri="{C676402C-5697-4E1C-873F-D02D1690AC5C}">
        <p15:threadingInfo xmlns:p15="http://schemas.microsoft.com/office/powerpoint/2012/main" timeZoneBias="300"/>
      </p:ext>
    </p:extLst>
  </p:cm>
  <p:cm authorId="1" dt="2019-12-18T10:39:49.847" idx="2">
    <p:pos x="6499" y="3629"/>
    <p:text>How to do this easily?</p:text>
    <p:extLst>
      <p:ext uri="{C676402C-5697-4E1C-873F-D02D1690AC5C}">
        <p15:threadingInfo xmlns:p15="http://schemas.microsoft.com/office/powerpoint/2012/main" timeZoneBias="300"/>
      </p:ext>
    </p:extLst>
  </p:cm>
  <p:cm authorId="1" dt="2020-01-06T13:42:06.277" idx="8">
    <p:pos x="10" y="10"/>
    <p:text>Crowdsourcing works (reference Feamster) but doesn't scale</p:text>
    <p:extLst>
      <p:ext uri="{C676402C-5697-4E1C-873F-D02D1690AC5C}">
        <p15:threadingInfo xmlns:p15="http://schemas.microsoft.com/office/powerpoint/2012/main" timeZoneBias="300"/>
      </p:ext>
    </p:extLst>
  </p:cm>
  <p:cm authorId="1" dt="2020-01-06T13:43:06.037" idx="9">
    <p:pos x="106" y="106"/>
    <p:text>BISmark: 50 participants. We can't use hardware. Hence software only.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3:31.718" idx="10">
    <p:pos x="10" y="10"/>
    <p:text>One green. One red.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3:45.366" idx="11">
    <p:pos x="10" y="10"/>
    <p:text>Too technical. Just mention ACK numbers to infer traffic rate.</p:text>
    <p:extLst>
      <p:ext uri="{C676402C-5697-4E1C-873F-D02D1690AC5C}">
        <p15:threadingInfo xmlns:p15="http://schemas.microsoft.com/office/powerpoint/2012/main" timeZoneBias="300"/>
      </p:ext>
    </p:extLst>
  </p:cm>
  <p:cm authorId="1" dt="2020-01-06T13:44:15.381" idx="12">
    <p:pos x="106" y="106"/>
    <p:text>ACK numbers deal with packet loss too.</p:text>
    <p:extLst>
      <p:ext uri="{C676402C-5697-4E1C-873F-D02D1690AC5C}">
        <p15:threadingInfo xmlns:p15="http://schemas.microsoft.com/office/powerpoint/2012/main" timeZoneBias="300"/>
      </p:ext>
    </p:extLst>
  </p:cm>
  <p:cm authorId="1" dt="2020-01-06T13:44:55.758" idx="13">
    <p:pos x="202" y="202"/>
    <p:text>Mention this is original TCP data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5:15.509" idx="14">
    <p:pos x="10" y="10"/>
    <p:text>Mention insight. Not graphs. Same for the WaPost slide.</p:text>
    <p:extLst>
      <p:ext uri="{C676402C-5697-4E1C-873F-D02D1690AC5C}">
        <p15:threadingInfo xmlns:p15="http://schemas.microsoft.com/office/powerpoint/2012/main" timeZoneBias="300"/>
      </p:ext>
    </p:extLst>
  </p:cm>
  <p:cm authorId="1" dt="2020-01-06T13:45:35.310" idx="15">
    <p:pos x="106" y="106"/>
    <p:text>Can't read graph.</p:text>
    <p:extLst>
      <p:ext uri="{C676402C-5697-4E1C-873F-D02D1690AC5C}">
        <p15:threadingInfo xmlns:p15="http://schemas.microsoft.com/office/powerpoint/2012/main" timeZoneBias="300"/>
      </p:ext>
    </p:extLst>
  </p:cm>
  <p:cm authorId="1" dt="2020-01-06T14:02:40.342" idx="24">
    <p:pos x="202" y="202"/>
    <p:text>Used by corporate (xiaomi and nyc cyber) and consumer (wapost and npr)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5:43.718" idx="16">
    <p:pos x="10" y="10"/>
    <p:text>Insight: ACR.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13:46:22.773" idx="17">
    <p:pos x="10" y="10"/>
    <p:text>Not surprising. Talk about 3rd party instead.</p:text>
    <p:extLst>
      <p:ext uri="{C676402C-5697-4E1C-873F-D02D1690AC5C}">
        <p15:threadingInfo xmlns:p15="http://schemas.microsoft.com/office/powerpoint/2012/main" timeZoneBias="300"/>
      </p:ext>
    </p:extLst>
  </p:cm>
  <p:cm authorId="1" dt="2020-01-06T14:01:18.789" idx="22">
    <p:pos x="106" y="106"/>
    <p:text>Make this high-level.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0E46BB-8E41-4A55-B11E-F4703E2F5372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916A5-F3B9-4AFC-9A39-F24B1987C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3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75E4D-02C3-482B-BD44-685390401E24}" type="datetime1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1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F670-9C62-487C-9005-34A5FA5D3134}" type="datetime1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8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9766-2D9A-45FB-A024-26F6D6E0337C}" type="datetime1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23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EDB11-E72F-415D-B552-BD00B4E48CAE}" type="datetime1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56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9E9B7-4523-41D0-89E7-3A170E69C27B}" type="datetime1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7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9F89-5267-4102-A949-D05A11A36352}" type="datetime1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47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16308-BF33-48F3-8265-179A4C188B25}" type="datetime1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0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1AA8D-E8FF-428E-87B2-BDCC5034CD27}" type="datetime1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53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64860-67F9-4569-936A-D86814942EBD}" type="datetime1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5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41C22-0B11-48FA-BAF4-F94F2305B2CA}" type="datetime1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62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910E-1EE7-4D93-9232-571A3B34F7FF}" type="datetime1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Danny Y. Huang / Princeton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9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592B-B691-4D28-8133-164D6EAB1275}" type="datetime1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Danny Y. Huang / Princeton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015C1-5BB4-41E2-9916-8652CC71B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1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omments" Target="../comments/commen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3" Type="http://schemas.openxmlformats.org/officeDocument/2006/relationships/image" Target="../media/image8.svg"/><Relationship Id="rId7" Type="http://schemas.openxmlformats.org/officeDocument/2006/relationships/image" Target="../media/image49.svg"/><Relationship Id="rId12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.svg"/><Relationship Id="rId5" Type="http://schemas.openxmlformats.org/officeDocument/2006/relationships/image" Target="../media/image12.sv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7.svg"/><Relationship Id="rId3" Type="http://schemas.openxmlformats.org/officeDocument/2006/relationships/image" Target="../media/image8.svg"/><Relationship Id="rId7" Type="http://schemas.openxmlformats.org/officeDocument/2006/relationships/image" Target="../media/image49.svg"/><Relationship Id="rId12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1.svg"/><Relationship Id="rId5" Type="http://schemas.openxmlformats.org/officeDocument/2006/relationships/image" Target="../media/image12.svg"/><Relationship Id="rId15" Type="http://schemas.openxmlformats.org/officeDocument/2006/relationships/image" Target="../media/image53.svg"/><Relationship Id="rId10" Type="http://schemas.openxmlformats.org/officeDocument/2006/relationships/image" Target="../media/image50.pn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4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7.svg"/><Relationship Id="rId5" Type="http://schemas.openxmlformats.org/officeDocument/2006/relationships/image" Target="../media/image12.sv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4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7.svg"/><Relationship Id="rId5" Type="http://schemas.openxmlformats.org/officeDocument/2006/relationships/image" Target="../media/image12.sv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omments" Target="../comments/comment5.xml"/><Relationship Id="rId3" Type="http://schemas.openxmlformats.org/officeDocument/2006/relationships/image" Target="../media/image8.svg"/><Relationship Id="rId7" Type="http://schemas.openxmlformats.org/officeDocument/2006/relationships/image" Target="../media/image49.svg"/><Relationship Id="rId12" Type="http://schemas.openxmlformats.org/officeDocument/2006/relationships/image" Target="../media/image5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37.svg"/><Relationship Id="rId5" Type="http://schemas.openxmlformats.org/officeDocument/2006/relationships/image" Target="../media/image12.sv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9.svg"/><Relationship Id="rId10" Type="http://schemas.openxmlformats.org/officeDocument/2006/relationships/comments" Target="../comments/comment6.xml"/><Relationship Id="rId4" Type="http://schemas.openxmlformats.org/officeDocument/2006/relationships/image" Target="../media/image48.png"/><Relationship Id="rId9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51.svg"/><Relationship Id="rId3" Type="http://schemas.openxmlformats.org/officeDocument/2006/relationships/image" Target="../media/image8.svg"/><Relationship Id="rId7" Type="http://schemas.openxmlformats.org/officeDocument/2006/relationships/image" Target="../media/image49.svg"/><Relationship Id="rId12" Type="http://schemas.openxmlformats.org/officeDocument/2006/relationships/image" Target="../media/image5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.svg"/><Relationship Id="rId5" Type="http://schemas.openxmlformats.org/officeDocument/2006/relationships/image" Target="../media/image12.sv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9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3.png"/><Relationship Id="rId7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svg"/><Relationship Id="rId15" Type="http://schemas.openxmlformats.org/officeDocument/2006/relationships/image" Target="../media/image79.gif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svg"/><Relationship Id="rId1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4.svg"/><Relationship Id="rId3" Type="http://schemas.openxmlformats.org/officeDocument/2006/relationships/image" Target="../media/image4.svg"/><Relationship Id="rId7" Type="http://schemas.openxmlformats.org/officeDocument/2006/relationships/image" Target="../media/image37.svg"/><Relationship Id="rId12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82.png"/><Relationship Id="rId5" Type="http://schemas.openxmlformats.org/officeDocument/2006/relationships/image" Target="../media/image51.svg"/><Relationship Id="rId15" Type="http://schemas.openxmlformats.org/officeDocument/2006/relationships/image" Target="../media/image14.svg"/><Relationship Id="rId10" Type="http://schemas.openxmlformats.org/officeDocument/2006/relationships/image" Target="../media/image81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Relationship Id="rId1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.png"/><Relationship Id="rId7" Type="http://schemas.openxmlformats.org/officeDocument/2006/relationships/image" Target="../media/image8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14.svg"/><Relationship Id="rId5" Type="http://schemas.openxmlformats.org/officeDocument/2006/relationships/image" Target="../media/image48.png"/><Relationship Id="rId10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comments" Target="../comments/comment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12" Type="http://schemas.openxmlformats.org/officeDocument/2006/relationships/image" Target="../media/image9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98.svg"/><Relationship Id="rId5" Type="http://schemas.openxmlformats.org/officeDocument/2006/relationships/image" Target="../media/image96.svg"/><Relationship Id="rId10" Type="http://schemas.openxmlformats.org/officeDocument/2006/relationships/image" Target="../media/image97.png"/><Relationship Id="rId4" Type="http://schemas.openxmlformats.org/officeDocument/2006/relationships/image" Target="../media/image95.png"/><Relationship Id="rId9" Type="http://schemas.openxmlformats.org/officeDocument/2006/relationships/image" Target="../media/image4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Q9BS6xy0i0?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18" Type="http://schemas.openxmlformats.org/officeDocument/2006/relationships/image" Target="../media/image25.sv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15.png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18.svg"/><Relationship Id="rId15" Type="http://schemas.openxmlformats.org/officeDocument/2006/relationships/image" Target="../media/image22.png"/><Relationship Id="rId10" Type="http://schemas.openxmlformats.org/officeDocument/2006/relationships/image" Target="../media/image11.png"/><Relationship Id="rId19" Type="http://schemas.openxmlformats.org/officeDocument/2006/relationships/comments" Target="../comments/comment2.xml"/><Relationship Id="rId4" Type="http://schemas.openxmlformats.org/officeDocument/2006/relationships/image" Target="../media/image17.png"/><Relationship Id="rId9" Type="http://schemas.openxmlformats.org/officeDocument/2006/relationships/image" Target="../media/image10.sv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.sv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51.svg"/><Relationship Id="rId5" Type="http://schemas.openxmlformats.org/officeDocument/2006/relationships/image" Target="../media/image96.svg"/><Relationship Id="rId10" Type="http://schemas.openxmlformats.org/officeDocument/2006/relationships/image" Target="../media/image50.png"/><Relationship Id="rId4" Type="http://schemas.openxmlformats.org/officeDocument/2006/relationships/image" Target="../media/image95.png"/><Relationship Id="rId9" Type="http://schemas.openxmlformats.org/officeDocument/2006/relationships/image" Target="../media/image4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1.xml"/><Relationship Id="rId3" Type="http://schemas.openxmlformats.org/officeDocument/2006/relationships/image" Target="../media/image94.png"/><Relationship Id="rId7" Type="http://schemas.openxmlformats.org/officeDocument/2006/relationships/image" Target="../media/image7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comments" Target="../comments/comment3.xml"/><Relationship Id="rId3" Type="http://schemas.openxmlformats.org/officeDocument/2006/relationships/image" Target="../media/image16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image" Target="../media/image15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18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9.png"/><Relationship Id="rId7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1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5.svg"/><Relationship Id="rId7" Type="http://schemas.openxmlformats.org/officeDocument/2006/relationships/image" Target="../media/image14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7.svg"/><Relationship Id="rId10" Type="http://schemas.openxmlformats.org/officeDocument/2006/relationships/comments" Target="../comments/comment4.xml"/><Relationship Id="rId4" Type="http://schemas.openxmlformats.org/officeDocument/2006/relationships/image" Target="../media/image46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CBS watches me watching CBS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</a:t>
            </a:fld>
            <a:endParaRPr lang="en-US"/>
          </a:p>
        </p:txBody>
      </p:sp>
      <p:pic>
        <p:nvPicPr>
          <p:cNvPr id="7" name="cbs-final">
            <a:hlinkClick r:id="" action="ppaction://media"/>
            <a:extLst>
              <a:ext uri="{FF2B5EF4-FFF2-40B4-BE49-F238E27FC236}">
                <a16:creationId xmlns:a16="http://schemas.microsoft.com/office/drawing/2014/main" id="{4DA07C09-3A6A-4CC0-A5AD-FEC562900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457" y="881970"/>
            <a:ext cx="10381343" cy="5839505"/>
          </a:xfrm>
          <a:prstGeom prst="rect">
            <a:avLst/>
          </a:prstGeom>
        </p:spPr>
      </p:pic>
      <p:pic>
        <p:nvPicPr>
          <p:cNvPr id="18434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C8143014-5E9B-40E1-B8B2-E1874983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23" y="3564293"/>
            <a:ext cx="1596020" cy="47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85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Crowdsourcing IoT network traffic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25F3-5478-4BAE-B1FA-10E60A311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543" y="1279665"/>
            <a:ext cx="6697653" cy="492298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Vision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Simple tool that can anyone can use to identify the otherwise hidden activities of IoT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39A036-AFA3-45CC-AA6C-E7C71FB86270}"/>
              </a:ext>
            </a:extLst>
          </p:cNvPr>
          <p:cNvSpPr txBox="1">
            <a:spLocks/>
          </p:cNvSpPr>
          <p:nvPr/>
        </p:nvSpPr>
        <p:spPr>
          <a:xfrm>
            <a:off x="8102009" y="1279665"/>
            <a:ext cx="3583172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recruiting users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Easy to use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Generates insights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Protects privacy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researchers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Large, labeled dataset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8187C6-3529-4CD7-8978-C4F9A2C15913}"/>
              </a:ext>
            </a:extLst>
          </p:cNvPr>
          <p:cNvGrpSpPr/>
          <p:nvPr/>
        </p:nvGrpSpPr>
        <p:grpSpPr>
          <a:xfrm>
            <a:off x="755769" y="3829077"/>
            <a:ext cx="1298944" cy="842109"/>
            <a:chOff x="1085380" y="3946037"/>
            <a:chExt cx="1298944" cy="842109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30B70FC-2C5C-4379-B6CE-986F5DE8A979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Research">
              <a:extLst>
                <a:ext uri="{FF2B5EF4-FFF2-40B4-BE49-F238E27FC236}">
                  <a16:creationId xmlns:a16="http://schemas.microsoft.com/office/drawing/2014/main" id="{135CDCFF-6539-4055-93EA-AD82CAF59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0113B7-61C8-420C-AFC6-B0E35F608560}"/>
              </a:ext>
            </a:extLst>
          </p:cNvPr>
          <p:cNvGrpSpPr/>
          <p:nvPr/>
        </p:nvGrpSpPr>
        <p:grpSpPr>
          <a:xfrm>
            <a:off x="1711037" y="4115273"/>
            <a:ext cx="1298944" cy="842109"/>
            <a:chOff x="1085380" y="3946037"/>
            <a:chExt cx="1298944" cy="842109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5D823DB-D106-4237-8A5C-AF30A03D4C96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Research">
              <a:extLst>
                <a:ext uri="{FF2B5EF4-FFF2-40B4-BE49-F238E27FC236}">
                  <a16:creationId xmlns:a16="http://schemas.microsoft.com/office/drawing/2014/main" id="{B8F91899-B1C2-4B42-BF9B-7FE5C7B25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2F0D93-75C0-48D7-9880-2BC5C169CAFF}"/>
              </a:ext>
            </a:extLst>
          </p:cNvPr>
          <p:cNvGrpSpPr/>
          <p:nvPr/>
        </p:nvGrpSpPr>
        <p:grpSpPr>
          <a:xfrm>
            <a:off x="2768945" y="3531738"/>
            <a:ext cx="1298944" cy="842109"/>
            <a:chOff x="1085380" y="3946037"/>
            <a:chExt cx="1298944" cy="842109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23A91C7-DB69-4B7B-8361-4665AC92B7B6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Research">
              <a:extLst>
                <a:ext uri="{FF2B5EF4-FFF2-40B4-BE49-F238E27FC236}">
                  <a16:creationId xmlns:a16="http://schemas.microsoft.com/office/drawing/2014/main" id="{E1716E61-0EC3-4549-BB4C-0BA0397F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3CC08B-B0C6-44EE-B477-2086E2C67FDB}"/>
              </a:ext>
            </a:extLst>
          </p:cNvPr>
          <p:cNvGrpSpPr/>
          <p:nvPr/>
        </p:nvGrpSpPr>
        <p:grpSpPr>
          <a:xfrm>
            <a:off x="3418417" y="5142789"/>
            <a:ext cx="1298944" cy="842109"/>
            <a:chOff x="1085380" y="3946037"/>
            <a:chExt cx="1298944" cy="842109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F83601C5-0B55-4AA4-A6FB-6C558C6ACBB4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 descr="Research">
              <a:extLst>
                <a:ext uri="{FF2B5EF4-FFF2-40B4-BE49-F238E27FC236}">
                  <a16:creationId xmlns:a16="http://schemas.microsoft.com/office/drawing/2014/main" id="{1092970D-C173-4FD0-B070-0F169AF36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DA0401-6D3B-48C2-82D4-DCF0CE99E96F}"/>
              </a:ext>
            </a:extLst>
          </p:cNvPr>
          <p:cNvGrpSpPr/>
          <p:nvPr/>
        </p:nvGrpSpPr>
        <p:grpSpPr>
          <a:xfrm>
            <a:off x="2392889" y="4838046"/>
            <a:ext cx="1298944" cy="842109"/>
            <a:chOff x="1085380" y="3946037"/>
            <a:chExt cx="1298944" cy="842109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6A7BC70-37AD-4EB4-82A5-46C74A411C9F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Research">
              <a:extLst>
                <a:ext uri="{FF2B5EF4-FFF2-40B4-BE49-F238E27FC236}">
                  <a16:creationId xmlns:a16="http://schemas.microsoft.com/office/drawing/2014/main" id="{AA292C66-4CAE-4FC0-BBBD-41EF055CD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D181E0-55A1-4C5E-B3BF-72F3AC658801}"/>
              </a:ext>
            </a:extLst>
          </p:cNvPr>
          <p:cNvGrpSpPr/>
          <p:nvPr/>
        </p:nvGrpSpPr>
        <p:grpSpPr>
          <a:xfrm>
            <a:off x="1371212" y="5299731"/>
            <a:ext cx="1298944" cy="842109"/>
            <a:chOff x="1085380" y="3946037"/>
            <a:chExt cx="1298944" cy="842109"/>
          </a:xfrm>
        </p:grpSpPr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6E222D4D-F862-4118-B0A6-B9DD6AA15676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Research">
              <a:extLst>
                <a:ext uri="{FF2B5EF4-FFF2-40B4-BE49-F238E27FC236}">
                  <a16:creationId xmlns:a16="http://schemas.microsoft.com/office/drawing/2014/main" id="{A12263CD-B825-41D0-97B5-36289B43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BDC4A0-1963-48CB-B598-E8A085C4B4C3}"/>
              </a:ext>
            </a:extLst>
          </p:cNvPr>
          <p:cNvGrpSpPr/>
          <p:nvPr/>
        </p:nvGrpSpPr>
        <p:grpSpPr>
          <a:xfrm>
            <a:off x="3659452" y="4148308"/>
            <a:ext cx="1298944" cy="842109"/>
            <a:chOff x="1085380" y="3946037"/>
            <a:chExt cx="1298944" cy="842109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CBD4C169-440A-4039-8CB1-39D8BE2F4C79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search">
              <a:extLst>
                <a:ext uri="{FF2B5EF4-FFF2-40B4-BE49-F238E27FC236}">
                  <a16:creationId xmlns:a16="http://schemas.microsoft.com/office/drawing/2014/main" id="{4442447B-F57E-4A76-A2B9-9A4C4E295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A5ED151-93EE-4719-9791-A590842964A7}"/>
              </a:ext>
            </a:extLst>
          </p:cNvPr>
          <p:cNvGrpSpPr/>
          <p:nvPr/>
        </p:nvGrpSpPr>
        <p:grpSpPr>
          <a:xfrm>
            <a:off x="4471956" y="3841087"/>
            <a:ext cx="1298944" cy="842109"/>
            <a:chOff x="1085380" y="3946037"/>
            <a:chExt cx="1298944" cy="84210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C1DE3A7-C348-4FCA-8142-90B89327832C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Graphic 28" descr="Research">
              <a:extLst>
                <a:ext uri="{FF2B5EF4-FFF2-40B4-BE49-F238E27FC236}">
                  <a16:creationId xmlns:a16="http://schemas.microsoft.com/office/drawing/2014/main" id="{A8BF37D5-9BE4-44A3-808F-5B64A6541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3BCF7A-B064-4813-9DB4-B6BC2D339B73}"/>
              </a:ext>
            </a:extLst>
          </p:cNvPr>
          <p:cNvGrpSpPr/>
          <p:nvPr/>
        </p:nvGrpSpPr>
        <p:grpSpPr>
          <a:xfrm>
            <a:off x="4734739" y="4716091"/>
            <a:ext cx="1298944" cy="842109"/>
            <a:chOff x="1085380" y="3946037"/>
            <a:chExt cx="1298944" cy="842109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D2886775-F9E9-488A-832A-C7961ACCD670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raphic 31" descr="Research">
              <a:extLst>
                <a:ext uri="{FF2B5EF4-FFF2-40B4-BE49-F238E27FC236}">
                  <a16:creationId xmlns:a16="http://schemas.microsoft.com/office/drawing/2014/main" id="{FAD4EFE5-8D0E-4700-9C7E-1A0E5F02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F8CDB0-A080-4922-8F6A-EB0DD525FCFF}"/>
              </a:ext>
            </a:extLst>
          </p:cNvPr>
          <p:cNvGrpSpPr/>
          <p:nvPr/>
        </p:nvGrpSpPr>
        <p:grpSpPr>
          <a:xfrm>
            <a:off x="5495972" y="3346496"/>
            <a:ext cx="1298944" cy="842109"/>
            <a:chOff x="1085380" y="3946037"/>
            <a:chExt cx="1298944" cy="842109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C60AF8D-6FAC-481F-A7F0-3CDD4B75B68C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aphic 34" descr="Research">
              <a:extLst>
                <a:ext uri="{FF2B5EF4-FFF2-40B4-BE49-F238E27FC236}">
                  <a16:creationId xmlns:a16="http://schemas.microsoft.com/office/drawing/2014/main" id="{3F5075D5-BF3F-4DD5-9C02-B12468D7D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9986D9-9834-45B7-AFED-86CEC20000F1}"/>
              </a:ext>
            </a:extLst>
          </p:cNvPr>
          <p:cNvGrpSpPr/>
          <p:nvPr/>
        </p:nvGrpSpPr>
        <p:grpSpPr>
          <a:xfrm>
            <a:off x="5273828" y="5710601"/>
            <a:ext cx="1298944" cy="842109"/>
            <a:chOff x="1085380" y="3946037"/>
            <a:chExt cx="1298944" cy="842109"/>
          </a:xfrm>
        </p:grpSpPr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406398FC-DB5E-4294-ACCF-C2786E204434}"/>
                </a:ext>
              </a:extLst>
            </p:cNvPr>
            <p:cNvSpPr/>
            <p:nvPr/>
          </p:nvSpPr>
          <p:spPr>
            <a:xfrm rot="16200000">
              <a:off x="1313797" y="3717620"/>
              <a:ext cx="842109" cy="129894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Research">
              <a:extLst>
                <a:ext uri="{FF2B5EF4-FFF2-40B4-BE49-F238E27FC236}">
                  <a16:creationId xmlns:a16="http://schemas.microsoft.com/office/drawing/2014/main" id="{D4327FAC-9BE1-4EAB-A481-429F46965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1176" y="4069753"/>
              <a:ext cx="687350" cy="687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9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8060460-66DA-49D7-A843-1DCAC795828C}"/>
              </a:ext>
            </a:extLst>
          </p:cNvPr>
          <p:cNvGrpSpPr/>
          <p:nvPr/>
        </p:nvGrpSpPr>
        <p:grpSpPr>
          <a:xfrm>
            <a:off x="538716" y="2245788"/>
            <a:ext cx="7361039" cy="4261339"/>
            <a:chOff x="538717" y="2245433"/>
            <a:chExt cx="5167424" cy="2991445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9020271-840D-405E-8497-4661DAC18392}"/>
                </a:ext>
              </a:extLst>
            </p:cNvPr>
            <p:cNvSpPr/>
            <p:nvPr/>
          </p:nvSpPr>
          <p:spPr>
            <a:xfrm rot="16200000">
              <a:off x="1626706" y="1157444"/>
              <a:ext cx="2991445" cy="516742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Security camera">
              <a:extLst>
                <a:ext uri="{FF2B5EF4-FFF2-40B4-BE49-F238E27FC236}">
                  <a16:creationId xmlns:a16="http://schemas.microsoft.com/office/drawing/2014/main" id="{72A85279-66E5-4FD9-A2B7-8F7652B5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548" y="2881414"/>
              <a:ext cx="660512" cy="660512"/>
            </a:xfrm>
            <a:prstGeom prst="rect">
              <a:avLst/>
            </a:prstGeom>
          </p:spPr>
        </p:pic>
        <p:pic>
          <p:nvPicPr>
            <p:cNvPr id="10" name="Graphic 9" descr="Lightbulb">
              <a:extLst>
                <a:ext uri="{FF2B5EF4-FFF2-40B4-BE49-F238E27FC236}">
                  <a16:creationId xmlns:a16="http://schemas.microsoft.com/office/drawing/2014/main" id="{419C2ED0-F7C0-4AEB-BBA3-8DA86DA7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786903" y="2879167"/>
              <a:ext cx="660512" cy="660512"/>
            </a:xfrm>
            <a:prstGeom prst="rect">
              <a:avLst/>
            </a:prstGeom>
          </p:spPr>
        </p:pic>
        <p:pic>
          <p:nvPicPr>
            <p:cNvPr id="16" name="Graphic 15" descr="Wireless router">
              <a:extLst>
                <a:ext uri="{FF2B5EF4-FFF2-40B4-BE49-F238E27FC236}">
                  <a16:creationId xmlns:a16="http://schemas.microsoft.com/office/drawing/2014/main" id="{3A7B49DA-FD58-4523-B1A1-F60B38E5C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4662" y="2248134"/>
              <a:ext cx="783175" cy="7831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IoT Inspector: a system to crowdsource IoT traffic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25F3-5478-4BAE-B1FA-10E60A311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165" y="1311563"/>
            <a:ext cx="6411541" cy="5704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IoT Inspector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(iot-inspector.princeton.edu)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11</a:t>
            </a:fld>
            <a:endParaRPr lang="en-US"/>
          </a:p>
        </p:txBody>
      </p:sp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671EDC83-FFE8-45F6-8053-1C6A8BAA19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816" y="1279665"/>
            <a:ext cx="687350" cy="6873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8E39932-1740-4C31-A20F-74A143C1A71F}"/>
              </a:ext>
            </a:extLst>
          </p:cNvPr>
          <p:cNvGrpSpPr/>
          <p:nvPr/>
        </p:nvGrpSpPr>
        <p:grpSpPr>
          <a:xfrm>
            <a:off x="2971322" y="4054900"/>
            <a:ext cx="2908125" cy="2628822"/>
            <a:chOff x="2019068" y="3503431"/>
            <a:chExt cx="2041494" cy="1845424"/>
          </a:xfrm>
        </p:grpSpPr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2A8821D5-3C71-4DA5-A7ED-2B2E9551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19068" y="3503431"/>
              <a:ext cx="1758518" cy="1758518"/>
            </a:xfrm>
            <a:prstGeom prst="rect">
              <a:avLst/>
            </a:prstGeom>
          </p:spPr>
        </p:pic>
        <p:pic>
          <p:nvPicPr>
            <p:cNvPr id="14" name="Graphic 13" descr="User">
              <a:extLst>
                <a:ext uri="{FF2B5EF4-FFF2-40B4-BE49-F238E27FC236}">
                  <a16:creationId xmlns:a16="http://schemas.microsoft.com/office/drawing/2014/main" id="{1391F7FB-3A69-4137-A220-D79DEA0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54272" y="4342565"/>
              <a:ext cx="1006290" cy="1006290"/>
            </a:xfrm>
            <a:prstGeom prst="rect">
              <a:avLst/>
            </a:prstGeom>
          </p:spPr>
        </p:pic>
      </p:grpSp>
      <p:pic>
        <p:nvPicPr>
          <p:cNvPr id="18" name="Graphic 17" descr="Research">
            <a:extLst>
              <a:ext uri="{FF2B5EF4-FFF2-40B4-BE49-F238E27FC236}">
                <a16:creationId xmlns:a16="http://schemas.microsoft.com/office/drawing/2014/main" id="{9219DCA5-EE8F-4DB2-9486-D5B922DDD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4452" y="4738364"/>
            <a:ext cx="979136" cy="97913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8469F2C-37AE-4C94-850A-2FEB3634D90D}"/>
              </a:ext>
            </a:extLst>
          </p:cNvPr>
          <p:cNvSpPr txBox="1">
            <a:spLocks/>
          </p:cNvSpPr>
          <p:nvPr/>
        </p:nvSpPr>
        <p:spPr>
          <a:xfrm>
            <a:off x="8102009" y="1279665"/>
            <a:ext cx="3551275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recruiting users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Easy to use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Generates insights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Protects privacy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researchers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Large, labeled dataset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D719F57-FDEF-4B89-936A-41EDDE03DB57}"/>
              </a:ext>
            </a:extLst>
          </p:cNvPr>
          <p:cNvGrpSpPr/>
          <p:nvPr/>
        </p:nvGrpSpPr>
        <p:grpSpPr>
          <a:xfrm>
            <a:off x="1768900" y="3325528"/>
            <a:ext cx="4946757" cy="1365570"/>
            <a:chOff x="1768900" y="3325528"/>
            <a:chExt cx="4946757" cy="136557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149435-4CF3-4118-8D3C-F82327FD08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900" y="3824760"/>
              <a:ext cx="1368056" cy="712381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02A19B-5E72-4364-8B84-E8D2897992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3226" y="3325528"/>
              <a:ext cx="367347" cy="1050930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AAFA0BD-0955-466A-842A-0CEFCDC965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4971" y="3325528"/>
              <a:ext cx="230624" cy="1165509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3D8C04-4834-43DB-AA0F-FB3DDECAD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7986" y="3878728"/>
              <a:ext cx="1497671" cy="812370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929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How to make IoT Inspector easy to use?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3B0B5-61BA-4A99-9464-C04D1A457A8F}"/>
              </a:ext>
            </a:extLst>
          </p:cNvPr>
          <p:cNvSpPr txBox="1">
            <a:spLocks/>
          </p:cNvSpPr>
          <p:nvPr/>
        </p:nvSpPr>
        <p:spPr>
          <a:xfrm>
            <a:off x="8102009" y="1279665"/>
            <a:ext cx="3551275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recruiting users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 </a:t>
            </a:r>
            <a:r>
              <a:rPr lang="en-US" sz="2400" b="1" u="sng" dirty="0">
                <a:latin typeface="+mj-lt"/>
              </a:rPr>
              <a:t>Easy to use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Generates insights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Protects privacy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researchers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Large, labeled dataset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4C0A9F-AE2B-4E47-8308-35CCD5E06F30}"/>
              </a:ext>
            </a:extLst>
          </p:cNvPr>
          <p:cNvGrpSpPr/>
          <p:nvPr/>
        </p:nvGrpSpPr>
        <p:grpSpPr>
          <a:xfrm>
            <a:off x="272902" y="1554672"/>
            <a:ext cx="7361039" cy="4437934"/>
            <a:chOff x="272902" y="1554672"/>
            <a:chExt cx="7361039" cy="443793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B4653E-E693-4A63-8385-6DF1A955122A}"/>
                </a:ext>
              </a:extLst>
            </p:cNvPr>
            <p:cNvGrpSpPr/>
            <p:nvPr/>
          </p:nvGrpSpPr>
          <p:grpSpPr>
            <a:xfrm>
              <a:off x="272902" y="1554672"/>
              <a:ext cx="7361039" cy="4437934"/>
              <a:chOff x="272902" y="1554672"/>
              <a:chExt cx="7361039" cy="443793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4EB227-B9A4-4BCE-BC21-CA1E28CAE406}"/>
                  </a:ext>
                </a:extLst>
              </p:cNvPr>
              <p:cNvGrpSpPr/>
              <p:nvPr/>
            </p:nvGrpSpPr>
            <p:grpSpPr>
              <a:xfrm>
                <a:off x="272902" y="1554672"/>
                <a:ext cx="7361039" cy="4261339"/>
                <a:chOff x="538717" y="2245433"/>
                <a:chExt cx="5167424" cy="2991445"/>
              </a:xfrm>
            </p:grpSpPr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E78FF04E-3405-4AA4-A3FB-975303489C7B}"/>
                    </a:ext>
                  </a:extLst>
                </p:cNvPr>
                <p:cNvSpPr/>
                <p:nvPr/>
              </p:nvSpPr>
              <p:spPr>
                <a:xfrm rot="16200000">
                  <a:off x="1626706" y="1157444"/>
                  <a:ext cx="2991445" cy="5167424"/>
                </a:xfrm>
                <a:prstGeom prst="rightArrow">
                  <a:avLst>
                    <a:gd name="adj1" fmla="val 85882"/>
                    <a:gd name="adj2" fmla="val 24329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Graphic 10" descr="Security camera">
                  <a:extLst>
                    <a:ext uri="{FF2B5EF4-FFF2-40B4-BE49-F238E27FC236}">
                      <a16:creationId xmlns:a16="http://schemas.microsoft.com/office/drawing/2014/main" id="{209E7BB8-864C-4E01-AF14-DF47EF7B4E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1548" y="2881414"/>
                  <a:ext cx="660512" cy="660512"/>
                </a:xfrm>
                <a:prstGeom prst="rect">
                  <a:avLst/>
                </a:prstGeom>
              </p:spPr>
            </p:pic>
            <p:pic>
              <p:nvPicPr>
                <p:cNvPr id="12" name="Graphic 11" descr="Lightbulb">
                  <a:extLst>
                    <a:ext uri="{FF2B5EF4-FFF2-40B4-BE49-F238E27FC236}">
                      <a16:creationId xmlns:a16="http://schemas.microsoft.com/office/drawing/2014/main" id="{43996DB0-268C-4676-AA6B-55591548EF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786903" y="2879167"/>
                  <a:ext cx="660512" cy="660512"/>
                </a:xfrm>
                <a:prstGeom prst="rect">
                  <a:avLst/>
                </a:prstGeom>
              </p:spPr>
            </p:pic>
            <p:pic>
              <p:nvPicPr>
                <p:cNvPr id="13" name="Graphic 12" descr="Wireless router">
                  <a:extLst>
                    <a:ext uri="{FF2B5EF4-FFF2-40B4-BE49-F238E27FC236}">
                      <a16:creationId xmlns:a16="http://schemas.microsoft.com/office/drawing/2014/main" id="{6F1879D2-1C08-4EC5-852D-6522DABBD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4662" y="2248134"/>
                  <a:ext cx="783175" cy="7831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DE7BC62-86C1-4147-8B92-95754430BF93}"/>
                  </a:ext>
                </a:extLst>
              </p:cNvPr>
              <p:cNvGrpSpPr/>
              <p:nvPr/>
            </p:nvGrpSpPr>
            <p:grpSpPr>
              <a:xfrm>
                <a:off x="2705508" y="3363784"/>
                <a:ext cx="2908125" cy="2628822"/>
                <a:chOff x="2019068" y="3503431"/>
                <a:chExt cx="2041494" cy="1845424"/>
              </a:xfrm>
            </p:grpSpPr>
            <p:pic>
              <p:nvPicPr>
                <p:cNvPr id="15" name="Graphic 14" descr="Laptop">
                  <a:extLst>
                    <a:ext uri="{FF2B5EF4-FFF2-40B4-BE49-F238E27FC236}">
                      <a16:creationId xmlns:a16="http://schemas.microsoft.com/office/drawing/2014/main" id="{10FE66C0-0879-4188-8B3A-2415A7E55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9068" y="3503431"/>
                  <a:ext cx="1758518" cy="1758518"/>
                </a:xfrm>
                <a:prstGeom prst="rect">
                  <a:avLst/>
                </a:prstGeom>
              </p:spPr>
            </p:pic>
            <p:pic>
              <p:nvPicPr>
                <p:cNvPr id="16" name="Graphic 15" descr="User">
                  <a:extLst>
                    <a:ext uri="{FF2B5EF4-FFF2-40B4-BE49-F238E27FC236}">
                      <a16:creationId xmlns:a16="http://schemas.microsoft.com/office/drawing/2014/main" id="{D5FFB838-383A-4297-81E1-C90C275518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4272" y="4342565"/>
                  <a:ext cx="1006290" cy="100629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Graphic 16" descr="Research">
              <a:extLst>
                <a:ext uri="{FF2B5EF4-FFF2-40B4-BE49-F238E27FC236}">
                  <a16:creationId xmlns:a16="http://schemas.microsoft.com/office/drawing/2014/main" id="{C4497D19-D041-466E-A1C6-4B246C45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38638" y="4047248"/>
              <a:ext cx="979136" cy="979136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B27C237-DF4A-4EC4-BC28-8CFF3F006452}"/>
              </a:ext>
            </a:extLst>
          </p:cNvPr>
          <p:cNvCxnSpPr/>
          <p:nvPr/>
        </p:nvCxnSpPr>
        <p:spPr>
          <a:xfrm flipV="1">
            <a:off x="3976577" y="2583712"/>
            <a:ext cx="0" cy="1254641"/>
          </a:xfrm>
          <a:prstGeom prst="line">
            <a:avLst/>
          </a:prstGeom>
          <a:ln w="5715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7320D-9353-4AE0-92AD-69B07BDE46F3}"/>
              </a:ext>
            </a:extLst>
          </p:cNvPr>
          <p:cNvCxnSpPr>
            <a:cxnSpLocks/>
          </p:cNvCxnSpPr>
          <p:nvPr/>
        </p:nvCxnSpPr>
        <p:spPr>
          <a:xfrm flipH="1" flipV="1">
            <a:off x="1502735" y="3211033"/>
            <a:ext cx="1368056" cy="712381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D4CE1D-8164-49AE-B0B2-6EBD01B66647}"/>
              </a:ext>
            </a:extLst>
          </p:cNvPr>
          <p:cNvCxnSpPr>
            <a:cxnSpLocks/>
          </p:cNvCxnSpPr>
          <p:nvPr/>
        </p:nvCxnSpPr>
        <p:spPr>
          <a:xfrm flipH="1">
            <a:off x="4965533" y="3239986"/>
            <a:ext cx="1447771" cy="858609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Wi Fi">
            <a:extLst>
              <a:ext uri="{FF2B5EF4-FFF2-40B4-BE49-F238E27FC236}">
                <a16:creationId xmlns:a16="http://schemas.microsoft.com/office/drawing/2014/main" id="{1F0770CE-90FB-42B9-A83A-C8BBAFF842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06947" y="386951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0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IoT Inspector uses ARP spoofing to capture traffic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13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4C0A9F-AE2B-4E47-8308-35CCD5E06F30}"/>
              </a:ext>
            </a:extLst>
          </p:cNvPr>
          <p:cNvGrpSpPr/>
          <p:nvPr/>
        </p:nvGrpSpPr>
        <p:grpSpPr>
          <a:xfrm>
            <a:off x="272902" y="1554672"/>
            <a:ext cx="7361039" cy="4314136"/>
            <a:chOff x="272902" y="1554672"/>
            <a:chExt cx="7361039" cy="43141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B4653E-E693-4A63-8385-6DF1A955122A}"/>
                </a:ext>
              </a:extLst>
            </p:cNvPr>
            <p:cNvGrpSpPr/>
            <p:nvPr/>
          </p:nvGrpSpPr>
          <p:grpSpPr>
            <a:xfrm>
              <a:off x="272902" y="1554672"/>
              <a:ext cx="7361039" cy="4314136"/>
              <a:chOff x="272902" y="1554672"/>
              <a:chExt cx="7361039" cy="431413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4EB227-B9A4-4BCE-BC21-CA1E28CAE406}"/>
                  </a:ext>
                </a:extLst>
              </p:cNvPr>
              <p:cNvGrpSpPr/>
              <p:nvPr/>
            </p:nvGrpSpPr>
            <p:grpSpPr>
              <a:xfrm>
                <a:off x="272902" y="1554672"/>
                <a:ext cx="7361039" cy="4261339"/>
                <a:chOff x="538717" y="2245433"/>
                <a:chExt cx="5167424" cy="2991445"/>
              </a:xfrm>
            </p:grpSpPr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E78FF04E-3405-4AA4-A3FB-975303489C7B}"/>
                    </a:ext>
                  </a:extLst>
                </p:cNvPr>
                <p:cNvSpPr/>
                <p:nvPr/>
              </p:nvSpPr>
              <p:spPr>
                <a:xfrm rot="16200000">
                  <a:off x="1626706" y="1157444"/>
                  <a:ext cx="2991445" cy="5167424"/>
                </a:xfrm>
                <a:prstGeom prst="rightArrow">
                  <a:avLst>
                    <a:gd name="adj1" fmla="val 85882"/>
                    <a:gd name="adj2" fmla="val 24329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Graphic 10" descr="Security camera">
                  <a:extLst>
                    <a:ext uri="{FF2B5EF4-FFF2-40B4-BE49-F238E27FC236}">
                      <a16:creationId xmlns:a16="http://schemas.microsoft.com/office/drawing/2014/main" id="{209E7BB8-864C-4E01-AF14-DF47EF7B4E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1548" y="2881414"/>
                  <a:ext cx="660512" cy="660512"/>
                </a:xfrm>
                <a:prstGeom prst="rect">
                  <a:avLst/>
                </a:prstGeom>
              </p:spPr>
            </p:pic>
            <p:pic>
              <p:nvPicPr>
                <p:cNvPr id="12" name="Graphic 11" descr="Lightbulb">
                  <a:extLst>
                    <a:ext uri="{FF2B5EF4-FFF2-40B4-BE49-F238E27FC236}">
                      <a16:creationId xmlns:a16="http://schemas.microsoft.com/office/drawing/2014/main" id="{43996DB0-268C-4676-AA6B-55591548EF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786903" y="2879167"/>
                  <a:ext cx="660512" cy="660512"/>
                </a:xfrm>
                <a:prstGeom prst="rect">
                  <a:avLst/>
                </a:prstGeom>
              </p:spPr>
            </p:pic>
            <p:pic>
              <p:nvPicPr>
                <p:cNvPr id="13" name="Graphic 12" descr="Wireless router">
                  <a:extLst>
                    <a:ext uri="{FF2B5EF4-FFF2-40B4-BE49-F238E27FC236}">
                      <a16:creationId xmlns:a16="http://schemas.microsoft.com/office/drawing/2014/main" id="{6F1879D2-1C08-4EC5-852D-6522DABBD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4662" y="2248134"/>
                  <a:ext cx="783175" cy="783175"/>
                </a:xfrm>
                <a:prstGeom prst="rect">
                  <a:avLst/>
                </a:prstGeom>
              </p:spPr>
            </p:pic>
          </p:grpSp>
          <p:pic>
            <p:nvPicPr>
              <p:cNvPr id="15" name="Graphic 14" descr="Laptop">
                <a:extLst>
                  <a:ext uri="{FF2B5EF4-FFF2-40B4-BE49-F238E27FC236}">
                    <a16:creationId xmlns:a16="http://schemas.microsoft.com/office/drawing/2014/main" id="{10FE66C0-0879-4188-8B3A-2415A7E55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705508" y="3363784"/>
                <a:ext cx="2505023" cy="2505024"/>
              </a:xfrm>
              <a:prstGeom prst="rect">
                <a:avLst/>
              </a:prstGeom>
            </p:spPr>
          </p:pic>
        </p:grpSp>
        <p:pic>
          <p:nvPicPr>
            <p:cNvPr id="17" name="Graphic 16" descr="Research">
              <a:extLst>
                <a:ext uri="{FF2B5EF4-FFF2-40B4-BE49-F238E27FC236}">
                  <a16:creationId xmlns:a16="http://schemas.microsoft.com/office/drawing/2014/main" id="{C4497D19-D041-466E-A1C6-4B246C45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38638" y="4047248"/>
              <a:ext cx="979136" cy="979136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7320D-9353-4AE0-92AD-69B07BDE46F3}"/>
              </a:ext>
            </a:extLst>
          </p:cNvPr>
          <p:cNvCxnSpPr>
            <a:cxnSpLocks/>
          </p:cNvCxnSpPr>
          <p:nvPr/>
        </p:nvCxnSpPr>
        <p:spPr>
          <a:xfrm flipH="1">
            <a:off x="1659438" y="2203066"/>
            <a:ext cx="1779200" cy="593297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73E7BD-E104-4A91-8431-479AEA484C54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4593049" y="2280838"/>
            <a:ext cx="1731430" cy="647046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4A3616F3-4F68-418C-805C-A95FF5FB9733}"/>
              </a:ext>
            </a:extLst>
          </p:cNvPr>
          <p:cNvSpPr/>
          <p:nvPr/>
        </p:nvSpPr>
        <p:spPr>
          <a:xfrm>
            <a:off x="950262" y="4243922"/>
            <a:ext cx="1845851" cy="723106"/>
          </a:xfrm>
          <a:prstGeom prst="wedgeRectCallout">
            <a:avLst>
              <a:gd name="adj1" fmla="val 56523"/>
              <a:gd name="adj2" fmla="val 72896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camera: </a:t>
            </a:r>
          </a:p>
          <a:p>
            <a:pPr algn="ctr"/>
            <a:r>
              <a:rPr lang="en-US" dirty="0"/>
              <a:t>I’m the router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3D370B20-9EDC-4481-B0F3-1BA63D4290E8}"/>
              </a:ext>
            </a:extLst>
          </p:cNvPr>
          <p:cNvSpPr/>
          <p:nvPr/>
        </p:nvSpPr>
        <p:spPr>
          <a:xfrm>
            <a:off x="2627603" y="2996070"/>
            <a:ext cx="1845851" cy="723106"/>
          </a:xfrm>
          <a:prstGeom prst="wedgeRectCallout">
            <a:avLst>
              <a:gd name="adj1" fmla="val 28874"/>
              <a:gd name="adj2" fmla="val 83189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router: </a:t>
            </a:r>
          </a:p>
          <a:p>
            <a:pPr algn="ctr"/>
            <a:r>
              <a:rPr lang="en-US" dirty="0"/>
              <a:t>I’m the camera</a:t>
            </a:r>
          </a:p>
        </p:txBody>
      </p:sp>
    </p:spTree>
    <p:extLst>
      <p:ext uri="{BB962C8B-B14F-4D97-AF65-F5344CB8AC3E}">
        <p14:creationId xmlns:p14="http://schemas.microsoft.com/office/powerpoint/2010/main" val="427599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IoT Inspector uses ARP spoofing to capture traffic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14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4C0A9F-AE2B-4E47-8308-35CCD5E06F30}"/>
              </a:ext>
            </a:extLst>
          </p:cNvPr>
          <p:cNvGrpSpPr/>
          <p:nvPr/>
        </p:nvGrpSpPr>
        <p:grpSpPr>
          <a:xfrm>
            <a:off x="272902" y="1554672"/>
            <a:ext cx="7361039" cy="4314136"/>
            <a:chOff x="272902" y="1554672"/>
            <a:chExt cx="7361039" cy="43141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B4653E-E693-4A63-8385-6DF1A955122A}"/>
                </a:ext>
              </a:extLst>
            </p:cNvPr>
            <p:cNvGrpSpPr/>
            <p:nvPr/>
          </p:nvGrpSpPr>
          <p:grpSpPr>
            <a:xfrm>
              <a:off x="272902" y="1554672"/>
              <a:ext cx="7361039" cy="4314136"/>
              <a:chOff x="272902" y="1554672"/>
              <a:chExt cx="7361039" cy="431413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4EB227-B9A4-4BCE-BC21-CA1E28CAE406}"/>
                  </a:ext>
                </a:extLst>
              </p:cNvPr>
              <p:cNvGrpSpPr/>
              <p:nvPr/>
            </p:nvGrpSpPr>
            <p:grpSpPr>
              <a:xfrm>
                <a:off x="272902" y="1554672"/>
                <a:ext cx="7361039" cy="4261339"/>
                <a:chOff x="538717" y="2245433"/>
                <a:chExt cx="5167424" cy="2991445"/>
              </a:xfrm>
            </p:grpSpPr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E78FF04E-3405-4AA4-A3FB-975303489C7B}"/>
                    </a:ext>
                  </a:extLst>
                </p:cNvPr>
                <p:cNvSpPr/>
                <p:nvPr/>
              </p:nvSpPr>
              <p:spPr>
                <a:xfrm rot="16200000">
                  <a:off x="1626706" y="1157444"/>
                  <a:ext cx="2991445" cy="5167424"/>
                </a:xfrm>
                <a:prstGeom prst="rightArrow">
                  <a:avLst>
                    <a:gd name="adj1" fmla="val 85882"/>
                    <a:gd name="adj2" fmla="val 24329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Graphic 10" descr="Security camera">
                  <a:extLst>
                    <a:ext uri="{FF2B5EF4-FFF2-40B4-BE49-F238E27FC236}">
                      <a16:creationId xmlns:a16="http://schemas.microsoft.com/office/drawing/2014/main" id="{209E7BB8-864C-4E01-AF14-DF47EF7B4E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1548" y="2881414"/>
                  <a:ext cx="660512" cy="660512"/>
                </a:xfrm>
                <a:prstGeom prst="rect">
                  <a:avLst/>
                </a:prstGeom>
              </p:spPr>
            </p:pic>
            <p:pic>
              <p:nvPicPr>
                <p:cNvPr id="12" name="Graphic 11" descr="Lightbulb">
                  <a:extLst>
                    <a:ext uri="{FF2B5EF4-FFF2-40B4-BE49-F238E27FC236}">
                      <a16:creationId xmlns:a16="http://schemas.microsoft.com/office/drawing/2014/main" id="{43996DB0-268C-4676-AA6B-55591548EF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786903" y="2879167"/>
                  <a:ext cx="660512" cy="660512"/>
                </a:xfrm>
                <a:prstGeom prst="rect">
                  <a:avLst/>
                </a:prstGeom>
              </p:spPr>
            </p:pic>
            <p:pic>
              <p:nvPicPr>
                <p:cNvPr id="13" name="Graphic 12" descr="Wireless router">
                  <a:extLst>
                    <a:ext uri="{FF2B5EF4-FFF2-40B4-BE49-F238E27FC236}">
                      <a16:creationId xmlns:a16="http://schemas.microsoft.com/office/drawing/2014/main" id="{6F1879D2-1C08-4EC5-852D-6522DABBD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4662" y="2248134"/>
                  <a:ext cx="783175" cy="783175"/>
                </a:xfrm>
                <a:prstGeom prst="rect">
                  <a:avLst/>
                </a:prstGeom>
              </p:spPr>
            </p:pic>
          </p:grpSp>
          <p:pic>
            <p:nvPicPr>
              <p:cNvPr id="15" name="Graphic 14" descr="Laptop">
                <a:extLst>
                  <a:ext uri="{FF2B5EF4-FFF2-40B4-BE49-F238E27FC236}">
                    <a16:creationId xmlns:a16="http://schemas.microsoft.com/office/drawing/2014/main" id="{10FE66C0-0879-4188-8B3A-2415A7E55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705508" y="3363784"/>
                <a:ext cx="2505023" cy="2505024"/>
              </a:xfrm>
              <a:prstGeom prst="rect">
                <a:avLst/>
              </a:prstGeom>
            </p:spPr>
          </p:pic>
        </p:grpSp>
        <p:pic>
          <p:nvPicPr>
            <p:cNvPr id="17" name="Graphic 16" descr="Research">
              <a:extLst>
                <a:ext uri="{FF2B5EF4-FFF2-40B4-BE49-F238E27FC236}">
                  <a16:creationId xmlns:a16="http://schemas.microsoft.com/office/drawing/2014/main" id="{C4497D19-D041-466E-A1C6-4B246C45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38638" y="4047248"/>
              <a:ext cx="979136" cy="979136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7320D-9353-4AE0-92AD-69B07BDE46F3}"/>
              </a:ext>
            </a:extLst>
          </p:cNvPr>
          <p:cNvCxnSpPr>
            <a:cxnSpLocks/>
          </p:cNvCxnSpPr>
          <p:nvPr/>
        </p:nvCxnSpPr>
        <p:spPr>
          <a:xfrm flipH="1" flipV="1">
            <a:off x="1160330" y="3285932"/>
            <a:ext cx="1774256" cy="1445556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73E7BD-E104-4A91-8431-479AEA484C54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4593049" y="2280838"/>
            <a:ext cx="1731430" cy="647046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F3E3D2-0DFD-4A20-B97E-F7966AD7890E}"/>
              </a:ext>
            </a:extLst>
          </p:cNvPr>
          <p:cNvCxnSpPr>
            <a:cxnSpLocks/>
          </p:cNvCxnSpPr>
          <p:nvPr/>
        </p:nvCxnSpPr>
        <p:spPr>
          <a:xfrm flipH="1">
            <a:off x="3751579" y="2656489"/>
            <a:ext cx="150953" cy="1214165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1B2472AE-6CC5-4447-BC9A-81456320729A}"/>
              </a:ext>
            </a:extLst>
          </p:cNvPr>
          <p:cNvSpPr/>
          <p:nvPr/>
        </p:nvSpPr>
        <p:spPr>
          <a:xfrm>
            <a:off x="4969505" y="4046193"/>
            <a:ext cx="1845851" cy="723106"/>
          </a:xfrm>
          <a:prstGeom prst="wedgeRectCallout">
            <a:avLst>
              <a:gd name="adj1" fmla="val -70202"/>
              <a:gd name="adj2" fmla="val 30254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lightbulb: </a:t>
            </a:r>
          </a:p>
          <a:p>
            <a:pPr algn="ctr"/>
            <a:r>
              <a:rPr lang="en-US" dirty="0"/>
              <a:t>I’m the router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0F79993-0BF0-42D3-8A64-0F78DEA39BCA}"/>
              </a:ext>
            </a:extLst>
          </p:cNvPr>
          <p:cNvSpPr/>
          <p:nvPr/>
        </p:nvSpPr>
        <p:spPr>
          <a:xfrm>
            <a:off x="4021671" y="3036784"/>
            <a:ext cx="1845851" cy="723106"/>
          </a:xfrm>
          <a:prstGeom prst="wedgeRectCallout">
            <a:avLst>
              <a:gd name="adj1" fmla="val -30457"/>
              <a:gd name="adj2" fmla="val 743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router: </a:t>
            </a:r>
          </a:p>
          <a:p>
            <a:pPr algn="ctr"/>
            <a:r>
              <a:rPr lang="en-US" dirty="0"/>
              <a:t>I’m the lightbulb</a:t>
            </a:r>
          </a:p>
        </p:txBody>
      </p:sp>
    </p:spTree>
    <p:extLst>
      <p:ext uri="{BB962C8B-B14F-4D97-AF65-F5344CB8AC3E}">
        <p14:creationId xmlns:p14="http://schemas.microsoft.com/office/powerpoint/2010/main" val="45025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IoT Inspector uses ARP spoofing to capture traffic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15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4C0A9F-AE2B-4E47-8308-35CCD5E06F30}"/>
              </a:ext>
            </a:extLst>
          </p:cNvPr>
          <p:cNvGrpSpPr/>
          <p:nvPr/>
        </p:nvGrpSpPr>
        <p:grpSpPr>
          <a:xfrm>
            <a:off x="272902" y="1554672"/>
            <a:ext cx="7361039" cy="4314136"/>
            <a:chOff x="272902" y="1554672"/>
            <a:chExt cx="7361039" cy="43141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B4653E-E693-4A63-8385-6DF1A955122A}"/>
                </a:ext>
              </a:extLst>
            </p:cNvPr>
            <p:cNvGrpSpPr/>
            <p:nvPr/>
          </p:nvGrpSpPr>
          <p:grpSpPr>
            <a:xfrm>
              <a:off x="272902" y="1554672"/>
              <a:ext cx="7361039" cy="4314136"/>
              <a:chOff x="272902" y="1554672"/>
              <a:chExt cx="7361039" cy="431413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4EB227-B9A4-4BCE-BC21-CA1E28CAE406}"/>
                  </a:ext>
                </a:extLst>
              </p:cNvPr>
              <p:cNvGrpSpPr/>
              <p:nvPr/>
            </p:nvGrpSpPr>
            <p:grpSpPr>
              <a:xfrm>
                <a:off x="272902" y="1554672"/>
                <a:ext cx="7361039" cy="4261339"/>
                <a:chOff x="538717" y="2245433"/>
                <a:chExt cx="5167424" cy="2991445"/>
              </a:xfrm>
            </p:grpSpPr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E78FF04E-3405-4AA4-A3FB-975303489C7B}"/>
                    </a:ext>
                  </a:extLst>
                </p:cNvPr>
                <p:cNvSpPr/>
                <p:nvPr/>
              </p:nvSpPr>
              <p:spPr>
                <a:xfrm rot="16200000">
                  <a:off x="1626706" y="1157444"/>
                  <a:ext cx="2991445" cy="5167424"/>
                </a:xfrm>
                <a:prstGeom prst="rightArrow">
                  <a:avLst>
                    <a:gd name="adj1" fmla="val 85882"/>
                    <a:gd name="adj2" fmla="val 24329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Graphic 10" descr="Security camera">
                  <a:extLst>
                    <a:ext uri="{FF2B5EF4-FFF2-40B4-BE49-F238E27FC236}">
                      <a16:creationId xmlns:a16="http://schemas.microsoft.com/office/drawing/2014/main" id="{209E7BB8-864C-4E01-AF14-DF47EF7B4E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1548" y="2881414"/>
                  <a:ext cx="660512" cy="660512"/>
                </a:xfrm>
                <a:prstGeom prst="rect">
                  <a:avLst/>
                </a:prstGeom>
              </p:spPr>
            </p:pic>
            <p:pic>
              <p:nvPicPr>
                <p:cNvPr id="12" name="Graphic 11" descr="Lightbulb">
                  <a:extLst>
                    <a:ext uri="{FF2B5EF4-FFF2-40B4-BE49-F238E27FC236}">
                      <a16:creationId xmlns:a16="http://schemas.microsoft.com/office/drawing/2014/main" id="{43996DB0-268C-4676-AA6B-55591548EF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786903" y="2879167"/>
                  <a:ext cx="660512" cy="660512"/>
                </a:xfrm>
                <a:prstGeom prst="rect">
                  <a:avLst/>
                </a:prstGeom>
              </p:spPr>
            </p:pic>
            <p:pic>
              <p:nvPicPr>
                <p:cNvPr id="13" name="Graphic 12" descr="Wireless router">
                  <a:extLst>
                    <a:ext uri="{FF2B5EF4-FFF2-40B4-BE49-F238E27FC236}">
                      <a16:creationId xmlns:a16="http://schemas.microsoft.com/office/drawing/2014/main" id="{6F1879D2-1C08-4EC5-852D-6522DABBD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4662" y="2248134"/>
                  <a:ext cx="783175" cy="783175"/>
                </a:xfrm>
                <a:prstGeom prst="rect">
                  <a:avLst/>
                </a:prstGeom>
              </p:spPr>
            </p:pic>
          </p:grpSp>
          <p:pic>
            <p:nvPicPr>
              <p:cNvPr id="15" name="Graphic 14" descr="Laptop">
                <a:extLst>
                  <a:ext uri="{FF2B5EF4-FFF2-40B4-BE49-F238E27FC236}">
                    <a16:creationId xmlns:a16="http://schemas.microsoft.com/office/drawing/2014/main" id="{10FE66C0-0879-4188-8B3A-2415A7E55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705508" y="3363784"/>
                <a:ext cx="2505023" cy="2505024"/>
              </a:xfrm>
              <a:prstGeom prst="rect">
                <a:avLst/>
              </a:prstGeom>
            </p:spPr>
          </p:pic>
        </p:grpSp>
        <p:pic>
          <p:nvPicPr>
            <p:cNvPr id="17" name="Graphic 16" descr="Research">
              <a:extLst>
                <a:ext uri="{FF2B5EF4-FFF2-40B4-BE49-F238E27FC236}">
                  <a16:creationId xmlns:a16="http://schemas.microsoft.com/office/drawing/2014/main" id="{C4497D19-D041-466E-A1C6-4B246C45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38638" y="4047248"/>
              <a:ext cx="979136" cy="979136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7320D-9353-4AE0-92AD-69B07BDE46F3}"/>
              </a:ext>
            </a:extLst>
          </p:cNvPr>
          <p:cNvCxnSpPr>
            <a:cxnSpLocks/>
          </p:cNvCxnSpPr>
          <p:nvPr/>
        </p:nvCxnSpPr>
        <p:spPr>
          <a:xfrm flipH="1" flipV="1">
            <a:off x="1160330" y="3285932"/>
            <a:ext cx="1774256" cy="1445556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C73E7BD-E104-4A91-8431-479AEA484C54}"/>
              </a:ext>
            </a:extLst>
          </p:cNvPr>
          <p:cNvCxnSpPr>
            <a:cxnSpLocks/>
          </p:cNvCxnSpPr>
          <p:nvPr/>
        </p:nvCxnSpPr>
        <p:spPr>
          <a:xfrm flipH="1">
            <a:off x="4795285" y="3062177"/>
            <a:ext cx="1733106" cy="1541721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F3E3D2-0DFD-4A20-B97E-F7966AD7890E}"/>
              </a:ext>
            </a:extLst>
          </p:cNvPr>
          <p:cNvCxnSpPr>
            <a:cxnSpLocks/>
          </p:cNvCxnSpPr>
          <p:nvPr/>
        </p:nvCxnSpPr>
        <p:spPr>
          <a:xfrm flipH="1">
            <a:off x="3751579" y="2656489"/>
            <a:ext cx="150953" cy="1214165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01EBBF-E385-472A-AC76-75CA3D159A34}"/>
              </a:ext>
            </a:extLst>
          </p:cNvPr>
          <p:cNvCxnSpPr>
            <a:cxnSpLocks/>
          </p:cNvCxnSpPr>
          <p:nvPr/>
        </p:nvCxnSpPr>
        <p:spPr>
          <a:xfrm>
            <a:off x="4280044" y="2656489"/>
            <a:ext cx="125370" cy="1176548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67714C8-2328-41E5-AECA-9ECA0727EF4E}"/>
              </a:ext>
            </a:extLst>
          </p:cNvPr>
          <p:cNvSpPr txBox="1">
            <a:spLocks/>
          </p:cNvSpPr>
          <p:nvPr/>
        </p:nvSpPr>
        <p:spPr>
          <a:xfrm>
            <a:off x="8102009" y="1279665"/>
            <a:ext cx="3551275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Challenge</a:t>
            </a: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Some IoT devices or routers do not accept spoofed ARP packets.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pic>
        <p:nvPicPr>
          <p:cNvPr id="27" name="Picture 2" descr="Image result for arris modem comcast">
            <a:extLst>
              <a:ext uri="{FF2B5EF4-FFF2-40B4-BE49-F238E27FC236}">
                <a16:creationId xmlns:a16="http://schemas.microsoft.com/office/drawing/2014/main" id="{2A4EFF97-500A-4119-82CC-A57819F2C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7" r="25281"/>
          <a:stretch/>
        </p:blipFill>
        <p:spPr bwMode="auto">
          <a:xfrm>
            <a:off x="8245058" y="2914620"/>
            <a:ext cx="2280361" cy="344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01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IoT Inspector uses TCP Ack Numbers to infer traffic rate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16</a:t>
            </a:fld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4C0A9F-AE2B-4E47-8308-35CCD5E06F30}"/>
              </a:ext>
            </a:extLst>
          </p:cNvPr>
          <p:cNvGrpSpPr/>
          <p:nvPr/>
        </p:nvGrpSpPr>
        <p:grpSpPr>
          <a:xfrm>
            <a:off x="272902" y="1554672"/>
            <a:ext cx="7361039" cy="4314136"/>
            <a:chOff x="272902" y="1554672"/>
            <a:chExt cx="7361039" cy="431413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B4653E-E693-4A63-8385-6DF1A955122A}"/>
                </a:ext>
              </a:extLst>
            </p:cNvPr>
            <p:cNvGrpSpPr/>
            <p:nvPr/>
          </p:nvGrpSpPr>
          <p:grpSpPr>
            <a:xfrm>
              <a:off x="272902" y="1554672"/>
              <a:ext cx="7361039" cy="4314136"/>
              <a:chOff x="272902" y="1554672"/>
              <a:chExt cx="7361039" cy="431413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94EB227-B9A4-4BCE-BC21-CA1E28CAE406}"/>
                  </a:ext>
                </a:extLst>
              </p:cNvPr>
              <p:cNvGrpSpPr/>
              <p:nvPr/>
            </p:nvGrpSpPr>
            <p:grpSpPr>
              <a:xfrm>
                <a:off x="272902" y="1554672"/>
                <a:ext cx="7361039" cy="4261339"/>
                <a:chOff x="538717" y="2245433"/>
                <a:chExt cx="5167424" cy="2991445"/>
              </a:xfrm>
            </p:grpSpPr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E78FF04E-3405-4AA4-A3FB-975303489C7B}"/>
                    </a:ext>
                  </a:extLst>
                </p:cNvPr>
                <p:cNvSpPr/>
                <p:nvPr/>
              </p:nvSpPr>
              <p:spPr>
                <a:xfrm rot="16200000">
                  <a:off x="1626706" y="1157444"/>
                  <a:ext cx="2991445" cy="5167424"/>
                </a:xfrm>
                <a:prstGeom prst="rightArrow">
                  <a:avLst>
                    <a:gd name="adj1" fmla="val 85882"/>
                    <a:gd name="adj2" fmla="val 24329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Graphic 10" descr="Security camera">
                  <a:extLst>
                    <a:ext uri="{FF2B5EF4-FFF2-40B4-BE49-F238E27FC236}">
                      <a16:creationId xmlns:a16="http://schemas.microsoft.com/office/drawing/2014/main" id="{209E7BB8-864C-4E01-AF14-DF47EF7B4E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1548" y="2881414"/>
                  <a:ext cx="660512" cy="660512"/>
                </a:xfrm>
                <a:prstGeom prst="rect">
                  <a:avLst/>
                </a:prstGeom>
              </p:spPr>
            </p:pic>
            <p:pic>
              <p:nvPicPr>
                <p:cNvPr id="13" name="Graphic 12" descr="Wireless router">
                  <a:extLst>
                    <a:ext uri="{FF2B5EF4-FFF2-40B4-BE49-F238E27FC236}">
                      <a16:creationId xmlns:a16="http://schemas.microsoft.com/office/drawing/2014/main" id="{6F1879D2-1C08-4EC5-852D-6522DABBD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4662" y="2248134"/>
                  <a:ext cx="783175" cy="783175"/>
                </a:xfrm>
                <a:prstGeom prst="rect">
                  <a:avLst/>
                </a:prstGeom>
              </p:spPr>
            </p:pic>
          </p:grpSp>
          <p:pic>
            <p:nvPicPr>
              <p:cNvPr id="15" name="Graphic 14" descr="Laptop">
                <a:extLst>
                  <a:ext uri="{FF2B5EF4-FFF2-40B4-BE49-F238E27FC236}">
                    <a16:creationId xmlns:a16="http://schemas.microsoft.com/office/drawing/2014/main" id="{10FE66C0-0879-4188-8B3A-2415A7E55D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705508" y="3363784"/>
                <a:ext cx="2505023" cy="2505024"/>
              </a:xfrm>
              <a:prstGeom prst="rect">
                <a:avLst/>
              </a:prstGeom>
            </p:spPr>
          </p:pic>
        </p:grpSp>
        <p:pic>
          <p:nvPicPr>
            <p:cNvPr id="17" name="Graphic 16" descr="Research">
              <a:extLst>
                <a:ext uri="{FF2B5EF4-FFF2-40B4-BE49-F238E27FC236}">
                  <a16:creationId xmlns:a16="http://schemas.microsoft.com/office/drawing/2014/main" id="{C4497D19-D041-466E-A1C6-4B246C458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38638" y="4047248"/>
              <a:ext cx="979136" cy="979136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57320D-9353-4AE0-92AD-69B07BDE46F3}"/>
              </a:ext>
            </a:extLst>
          </p:cNvPr>
          <p:cNvCxnSpPr>
            <a:cxnSpLocks/>
          </p:cNvCxnSpPr>
          <p:nvPr/>
        </p:nvCxnSpPr>
        <p:spPr>
          <a:xfrm flipH="1" flipV="1">
            <a:off x="1160330" y="3285932"/>
            <a:ext cx="1774256" cy="1445556"/>
          </a:xfrm>
          <a:prstGeom prst="line">
            <a:avLst/>
          </a:prstGeom>
          <a:ln w="57150">
            <a:solidFill>
              <a:schemeClr val="accent6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F3E3D2-0DFD-4A20-B97E-F7966AD7890E}"/>
              </a:ext>
            </a:extLst>
          </p:cNvPr>
          <p:cNvCxnSpPr>
            <a:cxnSpLocks/>
          </p:cNvCxnSpPr>
          <p:nvPr/>
        </p:nvCxnSpPr>
        <p:spPr>
          <a:xfrm flipH="1">
            <a:off x="3751579" y="2656489"/>
            <a:ext cx="150953" cy="1214165"/>
          </a:xfrm>
          <a:prstGeom prst="line">
            <a:avLst/>
          </a:prstGeom>
          <a:ln w="57150">
            <a:solidFill>
              <a:schemeClr val="accent6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44B8B2-C6A8-4C9F-8C05-0134191B915E}"/>
              </a:ext>
            </a:extLst>
          </p:cNvPr>
          <p:cNvSpPr txBox="1"/>
          <p:nvPr/>
        </p:nvSpPr>
        <p:spPr>
          <a:xfrm rot="2370827">
            <a:off x="1123958" y="4039981"/>
            <a:ext cx="1340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</a:rPr>
              <a:t>outbound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8FE6E0-CB3A-4496-9E50-20838185C9D4}"/>
              </a:ext>
            </a:extLst>
          </p:cNvPr>
          <p:cNvGrpSpPr/>
          <p:nvPr/>
        </p:nvGrpSpPr>
        <p:grpSpPr>
          <a:xfrm>
            <a:off x="1441806" y="2037374"/>
            <a:ext cx="2106065" cy="641475"/>
            <a:chOff x="1441806" y="2037374"/>
            <a:chExt cx="2106065" cy="641475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14C3AE-D368-4909-8640-12F8E87C5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7186" y="2201408"/>
              <a:ext cx="1669198" cy="477441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ash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38C4B0F-8BA5-49BC-91AA-2E9141F623BB}"/>
                </a:ext>
              </a:extLst>
            </p:cNvPr>
            <p:cNvSpPr txBox="1"/>
            <p:nvPr/>
          </p:nvSpPr>
          <p:spPr>
            <a:xfrm rot="20709448">
              <a:off x="1441806" y="2037374"/>
              <a:ext cx="21060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inbound</a:t>
              </a: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CA9FC6-C7D5-409E-B0F6-0C7B17B16AF3}"/>
              </a:ext>
            </a:extLst>
          </p:cNvPr>
          <p:cNvSpPr txBox="1">
            <a:spLocks/>
          </p:cNvSpPr>
          <p:nvPr/>
        </p:nvSpPr>
        <p:spPr>
          <a:xfrm>
            <a:off x="7666603" y="1279665"/>
            <a:ext cx="3752764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IoT Inspector observes </a:t>
            </a:r>
            <a:r>
              <a:rPr lang="en-US" b="1" dirty="0">
                <a:solidFill>
                  <a:schemeClr val="accent6"/>
                </a:solidFill>
                <a:latin typeface="+mj-lt"/>
              </a:rPr>
              <a:t>outbound</a:t>
            </a:r>
            <a:r>
              <a:rPr lang="en-US" b="1" dirty="0">
                <a:solidFill>
                  <a:schemeClr val="accent1"/>
                </a:solidFill>
                <a:latin typeface="+mj-lt"/>
              </a:rPr>
              <a:t> TCP traffic</a:t>
            </a:r>
            <a:endParaRPr lang="en-US" b="1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Seq 1:100, Ack 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Seq 100:200, Ack 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Seq 200:300, Ack 51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  <a:p>
            <a:pPr marL="0" lvl="0" indent="0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>
                <a:latin typeface="Calibri Light" panose="020F0302020204030204"/>
              </a:rPr>
              <a:t>Seq 300:400, Ack 72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0A1EF33-A32D-46B3-82D8-2C7F8A1A805B}"/>
              </a:ext>
            </a:extLst>
          </p:cNvPr>
          <p:cNvSpPr/>
          <p:nvPr/>
        </p:nvSpPr>
        <p:spPr>
          <a:xfrm>
            <a:off x="10351765" y="2656489"/>
            <a:ext cx="266097" cy="2074999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765FF2-8F9A-43C3-AE87-F7CF3B97CEE7}"/>
              </a:ext>
            </a:extLst>
          </p:cNvPr>
          <p:cNvSpPr txBox="1"/>
          <p:nvPr/>
        </p:nvSpPr>
        <p:spPr>
          <a:xfrm>
            <a:off x="10687876" y="3290059"/>
            <a:ext cx="134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</a:rPr>
              <a:t>Inbound</a:t>
            </a:r>
          </a:p>
          <a:p>
            <a:pPr algn="ctr"/>
            <a:r>
              <a:rPr lang="en-US" sz="2000" dirty="0">
                <a:latin typeface="+mj-lt"/>
              </a:rPr>
              <a:t>50 bytes 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1CAF5C00-F194-479F-B2F5-643CB50DECD4}"/>
              </a:ext>
            </a:extLst>
          </p:cNvPr>
          <p:cNvSpPr/>
          <p:nvPr/>
        </p:nvSpPr>
        <p:spPr>
          <a:xfrm>
            <a:off x="10554828" y="4596206"/>
            <a:ext cx="266097" cy="1060316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651455-A816-4285-8A94-77F1EEE9E466}"/>
              </a:ext>
            </a:extLst>
          </p:cNvPr>
          <p:cNvSpPr txBox="1"/>
          <p:nvPr/>
        </p:nvSpPr>
        <p:spPr>
          <a:xfrm>
            <a:off x="10783570" y="4756237"/>
            <a:ext cx="134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  <a:latin typeface="+mj-lt"/>
              </a:rPr>
              <a:t>Inbound</a:t>
            </a:r>
          </a:p>
          <a:p>
            <a:pPr algn="ctr"/>
            <a:r>
              <a:rPr lang="en-US" sz="2000" dirty="0">
                <a:latin typeface="+mj-lt"/>
              </a:rPr>
              <a:t>20 bytes </a:t>
            </a:r>
          </a:p>
        </p:txBody>
      </p:sp>
    </p:spTree>
    <p:extLst>
      <p:ext uri="{BB962C8B-B14F-4D97-AF65-F5344CB8AC3E}">
        <p14:creationId xmlns:p14="http://schemas.microsoft.com/office/powerpoint/2010/main" val="166421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6" grpId="0" animBg="1"/>
      <p:bldP spid="32" grpId="0"/>
      <p:bldP spid="33" grpId="0" animBg="1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8060460-66DA-49D7-A843-1DCAC795828C}"/>
              </a:ext>
            </a:extLst>
          </p:cNvPr>
          <p:cNvGrpSpPr/>
          <p:nvPr/>
        </p:nvGrpSpPr>
        <p:grpSpPr>
          <a:xfrm>
            <a:off x="538716" y="2245788"/>
            <a:ext cx="7361039" cy="4261339"/>
            <a:chOff x="538717" y="2245433"/>
            <a:chExt cx="5167424" cy="2991445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59020271-840D-405E-8497-4661DAC18392}"/>
                </a:ext>
              </a:extLst>
            </p:cNvPr>
            <p:cNvSpPr/>
            <p:nvPr/>
          </p:nvSpPr>
          <p:spPr>
            <a:xfrm rot="16200000">
              <a:off x="1626706" y="1157444"/>
              <a:ext cx="2991445" cy="5167424"/>
            </a:xfrm>
            <a:prstGeom prst="rightArrow">
              <a:avLst>
                <a:gd name="adj1" fmla="val 85882"/>
                <a:gd name="adj2" fmla="val 24329"/>
              </a:avLst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Security camera">
              <a:extLst>
                <a:ext uri="{FF2B5EF4-FFF2-40B4-BE49-F238E27FC236}">
                  <a16:creationId xmlns:a16="http://schemas.microsoft.com/office/drawing/2014/main" id="{72A85279-66E5-4FD9-A2B7-8F7652B56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548" y="2881414"/>
              <a:ext cx="660512" cy="660512"/>
            </a:xfrm>
            <a:prstGeom prst="rect">
              <a:avLst/>
            </a:prstGeom>
          </p:spPr>
        </p:pic>
        <p:pic>
          <p:nvPicPr>
            <p:cNvPr id="10" name="Graphic 9" descr="Lightbulb">
              <a:extLst>
                <a:ext uri="{FF2B5EF4-FFF2-40B4-BE49-F238E27FC236}">
                  <a16:creationId xmlns:a16="http://schemas.microsoft.com/office/drawing/2014/main" id="{419C2ED0-F7C0-4AEB-BBA3-8DA86DA7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786903" y="2879167"/>
              <a:ext cx="660512" cy="660512"/>
            </a:xfrm>
            <a:prstGeom prst="rect">
              <a:avLst/>
            </a:prstGeom>
          </p:spPr>
        </p:pic>
        <p:pic>
          <p:nvPicPr>
            <p:cNvPr id="16" name="Graphic 15" descr="Wireless router">
              <a:extLst>
                <a:ext uri="{FF2B5EF4-FFF2-40B4-BE49-F238E27FC236}">
                  <a16:creationId xmlns:a16="http://schemas.microsoft.com/office/drawing/2014/main" id="{3A7B49DA-FD58-4523-B1A1-F60B38E5C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74662" y="2248134"/>
              <a:ext cx="783175" cy="7831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IoT Inspector: a system to crowdsource IoT traffic at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25F3-5478-4BAE-B1FA-10E60A311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165" y="1311563"/>
            <a:ext cx="6411541" cy="5704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IoT Inspector </a:t>
            </a:r>
            <a:r>
              <a:rPr lang="en-US" dirty="0">
                <a:solidFill>
                  <a:schemeClr val="accent1"/>
                </a:solidFill>
                <a:latin typeface="+mj-lt"/>
              </a:rPr>
              <a:t>(iot-inspector.princeton.edu)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Graphic 6" descr="Research">
            <a:extLst>
              <a:ext uri="{FF2B5EF4-FFF2-40B4-BE49-F238E27FC236}">
                <a16:creationId xmlns:a16="http://schemas.microsoft.com/office/drawing/2014/main" id="{671EDC83-FFE8-45F6-8053-1C6A8BAA19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7816" y="1279665"/>
            <a:ext cx="687350" cy="6873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8E39932-1740-4C31-A20F-74A143C1A71F}"/>
              </a:ext>
            </a:extLst>
          </p:cNvPr>
          <p:cNvGrpSpPr/>
          <p:nvPr/>
        </p:nvGrpSpPr>
        <p:grpSpPr>
          <a:xfrm>
            <a:off x="2971322" y="4054900"/>
            <a:ext cx="2908125" cy="2628822"/>
            <a:chOff x="2019068" y="3503431"/>
            <a:chExt cx="2041494" cy="1845424"/>
          </a:xfrm>
        </p:grpSpPr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2A8821D5-3C71-4DA5-A7ED-2B2E95512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19068" y="3503431"/>
              <a:ext cx="1758518" cy="1758518"/>
            </a:xfrm>
            <a:prstGeom prst="rect">
              <a:avLst/>
            </a:prstGeom>
          </p:spPr>
        </p:pic>
        <p:pic>
          <p:nvPicPr>
            <p:cNvPr id="14" name="Graphic 13" descr="User">
              <a:extLst>
                <a:ext uri="{FF2B5EF4-FFF2-40B4-BE49-F238E27FC236}">
                  <a16:creationId xmlns:a16="http://schemas.microsoft.com/office/drawing/2014/main" id="{1391F7FB-3A69-4137-A220-D79DEA0C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54272" y="4342565"/>
              <a:ext cx="1006290" cy="1006290"/>
            </a:xfrm>
            <a:prstGeom prst="rect">
              <a:avLst/>
            </a:prstGeom>
          </p:spPr>
        </p:pic>
      </p:grpSp>
      <p:pic>
        <p:nvPicPr>
          <p:cNvPr id="18" name="Graphic 17" descr="Research">
            <a:extLst>
              <a:ext uri="{FF2B5EF4-FFF2-40B4-BE49-F238E27FC236}">
                <a16:creationId xmlns:a16="http://schemas.microsoft.com/office/drawing/2014/main" id="{9219DCA5-EE8F-4DB2-9486-D5B922DDDF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4452" y="4738364"/>
            <a:ext cx="979136" cy="979136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8469F2C-37AE-4C94-850A-2FEB3634D90D}"/>
              </a:ext>
            </a:extLst>
          </p:cNvPr>
          <p:cNvSpPr txBox="1">
            <a:spLocks/>
          </p:cNvSpPr>
          <p:nvPr/>
        </p:nvSpPr>
        <p:spPr>
          <a:xfrm>
            <a:off x="8102009" y="1279665"/>
            <a:ext cx="3551275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Usage statistics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Publicly release in May ‘19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5k+ users worldwide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+mj-lt"/>
              </a:rPr>
              <a:t>50k+ devices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</a:rPr>
              <a:t>Passive traffic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</a:rPr>
              <a:t>Device labels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</a:rPr>
              <a:t>Examples: Smart TVs, plugs, lightbulbs, camera, Tesla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BA94DC-EC17-44E3-8931-931042E9258E}"/>
              </a:ext>
            </a:extLst>
          </p:cNvPr>
          <p:cNvGrpSpPr/>
          <p:nvPr/>
        </p:nvGrpSpPr>
        <p:grpSpPr>
          <a:xfrm>
            <a:off x="1768900" y="3325528"/>
            <a:ext cx="4946757" cy="1365570"/>
            <a:chOff x="1768900" y="3325528"/>
            <a:chExt cx="4946757" cy="136557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C723C6D-35CB-4C7E-93D4-D620519371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8900" y="3824760"/>
              <a:ext cx="1368056" cy="712381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D0DCD1-EF3F-4AE6-A47C-102097819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23226" y="3325528"/>
              <a:ext cx="367347" cy="1050930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387957-0C0C-46B8-BF6F-AF520D83B6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4971" y="3325528"/>
              <a:ext cx="230624" cy="1165509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F8ED20-E86B-4F12-84D3-F9D8BB6A3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7986" y="3878728"/>
              <a:ext cx="1497671" cy="812370"/>
            </a:xfrm>
            <a:prstGeom prst="line">
              <a:avLst/>
            </a:prstGeom>
            <a:ln w="571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7638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Design goal: to generates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18</a:t>
            </a:fld>
            <a:endParaRPr lang="en-US"/>
          </a:p>
        </p:txBody>
      </p:sp>
      <p:pic>
        <p:nvPicPr>
          <p:cNvPr id="10242" name="Picture 2" descr="https://www.washingtonpost.com/wp-apps/imrs.php?src=https://arc-anglerfish-washpost-prod-washpost.s3.amazonaws.com/public/DASTGZJ6LFDCPI633KKFPIO34Q.png&amp;w=1440">
            <a:extLst>
              <a:ext uri="{FF2B5EF4-FFF2-40B4-BE49-F238E27FC236}">
                <a16:creationId xmlns:a16="http://schemas.microsoft.com/office/drawing/2014/main" id="{AB2B6CAA-F78F-4550-A448-BDED450C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0" y="1256999"/>
            <a:ext cx="7507019" cy="51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3B0B5-61BA-4A99-9464-C04D1A457A8F}"/>
              </a:ext>
            </a:extLst>
          </p:cNvPr>
          <p:cNvSpPr txBox="1">
            <a:spLocks/>
          </p:cNvSpPr>
          <p:nvPr/>
        </p:nvSpPr>
        <p:spPr>
          <a:xfrm>
            <a:off x="8102009" y="1279665"/>
            <a:ext cx="3551275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recruiting users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Easy to use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+mj-lt"/>
              </a:rPr>
              <a:t> </a:t>
            </a:r>
            <a:r>
              <a:rPr lang="en-US" sz="2400" b="1" u="sng" dirty="0">
                <a:latin typeface="+mj-lt"/>
              </a:rPr>
              <a:t>Generates insights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Protects privacy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researchers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Large, labeled dataset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46119554-FB53-4D7E-84C8-C5571EE0A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2200" y="2648864"/>
            <a:ext cx="497016" cy="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7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Screenshot of IoT Inspector from a user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BF587E-DFAC-43CD-BBE1-F479911DF3E3}"/>
              </a:ext>
            </a:extLst>
          </p:cNvPr>
          <p:cNvSpPr txBox="1"/>
          <p:nvPr/>
        </p:nvSpPr>
        <p:spPr>
          <a:xfrm>
            <a:off x="8078969" y="3003837"/>
            <a:ext cx="38064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“Here is what the </a:t>
            </a:r>
            <a:r>
              <a:rPr lang="en-US" sz="2400" b="1" dirty="0">
                <a:latin typeface="+mj-lt"/>
              </a:rPr>
              <a:t>Princeton IoT Inspector</a:t>
            </a:r>
            <a:r>
              <a:rPr lang="en-US" sz="2400" dirty="0">
                <a:latin typeface="+mj-lt"/>
              </a:rPr>
              <a:t> tracked in a 20 minute time span on Ira’s Roku.”</a:t>
            </a:r>
          </a:p>
          <a:p>
            <a:endParaRPr lang="en-US" sz="2400" dirty="0">
              <a:latin typeface="+mj-lt"/>
            </a:endParaRPr>
          </a:p>
          <a:p>
            <a:pPr algn="r"/>
            <a:r>
              <a:rPr lang="en-US" sz="2400" dirty="0">
                <a:latin typeface="+mj-lt"/>
              </a:rPr>
              <a:t>(October 4, 2019)</a:t>
            </a:r>
          </a:p>
        </p:txBody>
      </p:sp>
      <p:pic>
        <p:nvPicPr>
          <p:cNvPr id="11266" name="Picture 2" descr="https://www.sciencefriday.com/wp-content/uploads/2019/10/Roku-min.png">
            <a:extLst>
              <a:ext uri="{FF2B5EF4-FFF2-40B4-BE49-F238E27FC236}">
                <a16:creationId xmlns:a16="http://schemas.microsoft.com/office/drawing/2014/main" id="{0330757B-C57F-4C62-8C5C-B4D511D3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28" y="1271904"/>
            <a:ext cx="6998995" cy="368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NPR">
            <a:extLst>
              <a:ext uri="{FF2B5EF4-FFF2-40B4-BE49-F238E27FC236}">
                <a16:creationId xmlns:a16="http://schemas.microsoft.com/office/drawing/2014/main" id="{8DD8620C-C58E-4899-8033-3264AA81F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969" y="1112970"/>
            <a:ext cx="1500966" cy="50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BC6D26-6265-475A-8271-C5882C87A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46" y="1127946"/>
            <a:ext cx="1219870" cy="4530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46E54-73E1-4EC3-88FF-B70E34A7A965}"/>
              </a:ext>
            </a:extLst>
          </p:cNvPr>
          <p:cNvSpPr txBox="1"/>
          <p:nvPr/>
        </p:nvSpPr>
        <p:spPr>
          <a:xfrm>
            <a:off x="8829452" y="1813716"/>
            <a:ext cx="262446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Ira </a:t>
            </a:r>
            <a:r>
              <a:rPr lang="en-US" sz="2000" dirty="0" err="1">
                <a:latin typeface="+mj-lt"/>
              </a:rPr>
              <a:t>Flatow</a:t>
            </a:r>
            <a:endParaRPr lang="en-US" sz="2000" dirty="0">
              <a:latin typeface="+mj-lt"/>
            </a:endParaRPr>
          </a:p>
          <a:p>
            <a:r>
              <a:rPr lang="en-US" dirty="0">
                <a:latin typeface="+mj-lt"/>
              </a:rPr>
              <a:t>Host of Science Friday</a:t>
            </a:r>
          </a:p>
        </p:txBody>
      </p:sp>
      <p:pic>
        <p:nvPicPr>
          <p:cNvPr id="11270" name="Picture 6" descr="https://pbs.twimg.com/profile_images/600683262390894594/ykaxyePG_400x400.png">
            <a:extLst>
              <a:ext uri="{FF2B5EF4-FFF2-40B4-BE49-F238E27FC236}">
                <a16:creationId xmlns:a16="http://schemas.microsoft.com/office/drawing/2014/main" id="{94CF0BDD-DEF0-4689-AD1B-7FBE9DC2C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969" y="1824822"/>
            <a:ext cx="698947" cy="69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2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Consumers face a large variety of security and privacy threats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</a:t>
            </a:fld>
            <a:endParaRPr lang="en-US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D24DC2FF-48FC-439E-A8BF-17CB259B2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2000" y="1445969"/>
            <a:ext cx="914400" cy="914400"/>
          </a:xfrm>
          <a:prstGeom prst="rect">
            <a:avLst/>
          </a:prstGeom>
        </p:spPr>
      </p:pic>
      <p:pic>
        <p:nvPicPr>
          <p:cNvPr id="10" name="Graphic 9" descr="Smart Phone">
            <a:extLst>
              <a:ext uri="{FF2B5EF4-FFF2-40B4-BE49-F238E27FC236}">
                <a16:creationId xmlns:a16="http://schemas.microsoft.com/office/drawing/2014/main" id="{5F737778-307F-4062-93CA-62E1AEFD4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5000" y="1445969"/>
            <a:ext cx="914400" cy="914400"/>
          </a:xfrm>
          <a:prstGeom prst="rect">
            <a:avLst/>
          </a:prstGeom>
        </p:spPr>
      </p:pic>
      <p:pic>
        <p:nvPicPr>
          <p:cNvPr id="12" name="Graphic 11" descr="Security camera">
            <a:extLst>
              <a:ext uri="{FF2B5EF4-FFF2-40B4-BE49-F238E27FC236}">
                <a16:creationId xmlns:a16="http://schemas.microsoft.com/office/drawing/2014/main" id="{B8DE4FF1-7A3D-4566-9581-09A49AC49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1000" y="1426598"/>
            <a:ext cx="914400" cy="914400"/>
          </a:xfrm>
          <a:prstGeom prst="rect">
            <a:avLst/>
          </a:prstGeom>
        </p:spPr>
      </p:pic>
      <p:pic>
        <p:nvPicPr>
          <p:cNvPr id="14" name="Graphic 13" descr="Television">
            <a:extLst>
              <a:ext uri="{FF2B5EF4-FFF2-40B4-BE49-F238E27FC236}">
                <a16:creationId xmlns:a16="http://schemas.microsoft.com/office/drawing/2014/main" id="{2BB3C6A4-49C9-41FC-9C10-2D4447A4BB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02600" y="1445969"/>
            <a:ext cx="914400" cy="914400"/>
          </a:xfrm>
          <a:prstGeom prst="rect">
            <a:avLst/>
          </a:prstGeom>
        </p:spPr>
      </p:pic>
      <p:pic>
        <p:nvPicPr>
          <p:cNvPr id="16" name="Graphic 15" descr="Lightbulb">
            <a:extLst>
              <a:ext uri="{FF2B5EF4-FFF2-40B4-BE49-F238E27FC236}">
                <a16:creationId xmlns:a16="http://schemas.microsoft.com/office/drawing/2014/main" id="{87504B1E-5870-4A85-9AB1-A5C025E221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88000" y="1445969"/>
            <a:ext cx="914400" cy="91440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412474-975C-45BC-9125-B809F631E28E}"/>
              </a:ext>
            </a:extLst>
          </p:cNvPr>
          <p:cNvSpPr/>
          <p:nvPr/>
        </p:nvSpPr>
        <p:spPr>
          <a:xfrm>
            <a:off x="2776779" y="2752065"/>
            <a:ext cx="3237159" cy="563792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malware attacks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A93C513-F5F6-4DD9-8992-2485F9CD4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8911" y="4442272"/>
            <a:ext cx="4872003" cy="1829221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Who are the adversaries?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How do they cause harm?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How to protect consumers?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BD5D4F5-EBF1-4D12-9050-4EDDBF8BB0D0}"/>
              </a:ext>
            </a:extLst>
          </p:cNvPr>
          <p:cNvSpPr/>
          <p:nvPr/>
        </p:nvSpPr>
        <p:spPr>
          <a:xfrm>
            <a:off x="6095999" y="2752065"/>
            <a:ext cx="3319221" cy="563792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+mj-lt"/>
              </a:rPr>
              <a:t>privacy leaks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AA1B31-CD0A-4A7E-A3CA-5B8E7964570A}"/>
              </a:ext>
            </a:extLst>
          </p:cNvPr>
          <p:cNvSpPr/>
          <p:nvPr/>
        </p:nvSpPr>
        <p:spPr>
          <a:xfrm>
            <a:off x="2776779" y="4442272"/>
            <a:ext cx="6579657" cy="1829221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0" name="Graphic 19" descr="Help">
            <a:extLst>
              <a:ext uri="{FF2B5EF4-FFF2-40B4-BE49-F238E27FC236}">
                <a16:creationId xmlns:a16="http://schemas.microsoft.com/office/drawing/2014/main" id="{129E0F1E-0968-43C0-8A25-C172D356A2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76779" y="443388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3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uiExpand="1" build="p"/>
      <p:bldP spid="22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Screenshot of IoT Inspector from a user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https://lh6.googleusercontent.com/J0uxKjM5lhcTruerOayFeOTxpQUhjdi2-K4VcyqKOGZatT-XJEzaGuK5cZXVw8KqsDzbScMS-ivxUV01B5dOUEz3QXkNCw4p-ljD6xLqeh4HxTBc69ueJnNmXmNAOAgPUSIMpphtIm8">
            <a:extLst>
              <a:ext uri="{FF2B5EF4-FFF2-40B4-BE49-F238E27FC236}">
                <a16:creationId xmlns:a16="http://schemas.microsoft.com/office/drawing/2014/main" id="{E824AE9A-C268-4C71-A1CE-B68551E18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975" y="1225507"/>
            <a:ext cx="3324447" cy="51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BF587E-DFAC-43CD-BBE1-F479911DF3E3}"/>
              </a:ext>
            </a:extLst>
          </p:cNvPr>
          <p:cNvSpPr txBox="1"/>
          <p:nvPr/>
        </p:nvSpPr>
        <p:spPr>
          <a:xfrm>
            <a:off x="8078969" y="3003837"/>
            <a:ext cx="38064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“Then using software from Princeton University called the </a:t>
            </a:r>
            <a:r>
              <a:rPr lang="en-US" sz="2400" b="1" dirty="0">
                <a:latin typeface="+mj-lt"/>
              </a:rPr>
              <a:t>IoT Inspector</a:t>
            </a:r>
            <a:r>
              <a:rPr lang="en-US" sz="2400" dirty="0">
                <a:latin typeface="+mj-lt"/>
              </a:rPr>
              <a:t>, I watched how each [TV] model transmitted data.”</a:t>
            </a:r>
          </a:p>
          <a:p>
            <a:endParaRPr lang="en-US" sz="2400" dirty="0">
              <a:latin typeface="+mj-lt"/>
            </a:endParaRPr>
          </a:p>
          <a:p>
            <a:pPr algn="r"/>
            <a:r>
              <a:rPr lang="en-US" sz="2400" dirty="0">
                <a:latin typeface="+mj-lt"/>
              </a:rPr>
              <a:t>(September 18, 2019)</a:t>
            </a:r>
          </a:p>
        </p:txBody>
      </p:sp>
      <p:pic>
        <p:nvPicPr>
          <p:cNvPr id="8" name="Picture 4" descr="https://lh5.googleusercontent.com/ebpJ7V4DDy0sKHUW5_97dUJtHIscaB5iOU_7j5DxH0hfGQeFidqeUT9LZ0LfB2a0qm5Jp_38h124UOTNgf9w4KUBIeRSNbyXC9q9i8C5edbXRAOxlgbLOIROdWaUcmEAaiDhO7XQDqA">
            <a:extLst>
              <a:ext uri="{FF2B5EF4-FFF2-40B4-BE49-F238E27FC236}">
                <a16:creationId xmlns:a16="http://schemas.microsoft.com/office/drawing/2014/main" id="{80C53B19-F09C-48E3-AE97-D51D535BF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84" y="1935506"/>
            <a:ext cx="2428440" cy="6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www.washingtonpost.com/wp-apps/imrs.php?src=https://arc-anglerfish-washpost-prod-washpost.s3.amazonaws.com/public/DASTGZJ6LFDCPI633KKFPIO34Q.png&amp;w=1440">
            <a:extLst>
              <a:ext uri="{FF2B5EF4-FFF2-40B4-BE49-F238E27FC236}">
                <a16:creationId xmlns:a16="http://schemas.microsoft.com/office/drawing/2014/main" id="{AB2B6CAA-F78F-4550-A448-BDED450CF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20" y="1256999"/>
            <a:ext cx="7507019" cy="512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01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Features of IoT Inspector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3B0B5-61BA-4A99-9464-C04D1A457A8F}"/>
              </a:ext>
            </a:extLst>
          </p:cNvPr>
          <p:cNvSpPr txBox="1">
            <a:spLocks/>
          </p:cNvSpPr>
          <p:nvPr/>
        </p:nvSpPr>
        <p:spPr>
          <a:xfrm>
            <a:off x="489097" y="1226502"/>
            <a:ext cx="3551275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recruiting users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Easy to use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Generates insights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Protects privacy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For researchers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Large, labeled dataset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DADE2D49-BD2D-4ABE-8750-E19963B60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6403" y="2648864"/>
            <a:ext cx="497016" cy="497016"/>
          </a:xfrm>
          <a:prstGeom prst="rect">
            <a:avLst/>
          </a:prstGeom>
        </p:spPr>
      </p:pic>
      <p:pic>
        <p:nvPicPr>
          <p:cNvPr id="25" name="Graphic 24" descr="Checkmark">
            <a:extLst>
              <a:ext uri="{FF2B5EF4-FFF2-40B4-BE49-F238E27FC236}">
                <a16:creationId xmlns:a16="http://schemas.microsoft.com/office/drawing/2014/main" id="{B25A1158-AD93-475E-B213-B4CD8CE9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6403" y="3071449"/>
            <a:ext cx="497016" cy="497016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7C0B32A-DFAC-4007-9A07-32883EC7791A}"/>
              </a:ext>
            </a:extLst>
          </p:cNvPr>
          <p:cNvSpPr/>
          <p:nvPr/>
        </p:nvSpPr>
        <p:spPr>
          <a:xfrm>
            <a:off x="4711997" y="2011472"/>
            <a:ext cx="5909929" cy="2119954"/>
          </a:xfrm>
          <a:prstGeom prst="wedgeRoundRectCallout">
            <a:avLst>
              <a:gd name="adj1" fmla="val -71879"/>
              <a:gd name="adj2" fmla="val 35918"/>
              <a:gd name="adj3" fmla="val 1666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Trade-off between ease of use and abuse</a:t>
            </a:r>
          </a:p>
          <a:p>
            <a:pPr lvl="0"/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Detects non-IoT devices based on heuristics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4A34E68-8666-46F7-91FB-CBC506D7FEE2}"/>
              </a:ext>
            </a:extLst>
          </p:cNvPr>
          <p:cNvSpPr/>
          <p:nvPr/>
        </p:nvSpPr>
        <p:spPr>
          <a:xfrm>
            <a:off x="4711996" y="4418958"/>
            <a:ext cx="5909929" cy="2119954"/>
          </a:xfrm>
          <a:prstGeom prst="wedgeRoundRectCallout">
            <a:avLst>
              <a:gd name="adj1" fmla="val -66661"/>
              <a:gd name="adj2" fmla="val -14236"/>
              <a:gd name="adj3" fmla="val 16667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User encouraged to label devices</a:t>
            </a:r>
          </a:p>
          <a:p>
            <a:pPr lvl="0"/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pPr lvl="0"/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50k devices, 20% of devices labeled</a:t>
            </a:r>
          </a:p>
        </p:txBody>
      </p:sp>
    </p:spTree>
    <p:extLst>
      <p:ext uri="{BB962C8B-B14F-4D97-AF65-F5344CB8AC3E}">
        <p14:creationId xmlns:p14="http://schemas.microsoft.com/office/powerpoint/2010/main" val="14780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Findings: Ineffective encryption on IoT devices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Image result for google logo">
            <a:extLst>
              <a:ext uri="{FF2B5EF4-FFF2-40B4-BE49-F238E27FC236}">
                <a16:creationId xmlns:a16="http://schemas.microsoft.com/office/drawing/2014/main" id="{D03AB715-C1D6-468B-A2B7-9499BA8B0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5" y="2359567"/>
            <a:ext cx="1656907" cy="16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mazon logo">
            <a:extLst>
              <a:ext uri="{FF2B5EF4-FFF2-40B4-BE49-F238E27FC236}">
                <a16:creationId xmlns:a16="http://schemas.microsoft.com/office/drawing/2014/main" id="{948D7551-949F-463A-9C49-C775F25F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5" y="3906999"/>
            <a:ext cx="2243470" cy="9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samsung logo">
            <a:extLst>
              <a:ext uri="{FF2B5EF4-FFF2-40B4-BE49-F238E27FC236}">
                <a16:creationId xmlns:a16="http://schemas.microsoft.com/office/drawing/2014/main" id="{76AF1F59-7960-4EF0-B7C0-EC395983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7" y="4648230"/>
            <a:ext cx="2221208" cy="14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3F1DA05A-8A69-4BA3-B8BA-ED613BB5B8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349929"/>
              </p:ext>
            </p:extLst>
          </p:nvPr>
        </p:nvGraphicFramePr>
        <p:xfrm>
          <a:off x="2849526" y="1212108"/>
          <a:ext cx="8835654" cy="480857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72609">
                  <a:extLst>
                    <a:ext uri="{9D8B030D-6E8A-4147-A177-3AD203B41FA5}">
                      <a16:colId xmlns:a16="http://schemas.microsoft.com/office/drawing/2014/main" val="3604577502"/>
                    </a:ext>
                  </a:extLst>
                </a:gridCol>
                <a:gridCol w="1472609">
                  <a:extLst>
                    <a:ext uri="{9D8B030D-6E8A-4147-A177-3AD203B41FA5}">
                      <a16:colId xmlns:a16="http://schemas.microsoft.com/office/drawing/2014/main" val="129608620"/>
                    </a:ext>
                  </a:extLst>
                </a:gridCol>
                <a:gridCol w="1318438">
                  <a:extLst>
                    <a:ext uri="{9D8B030D-6E8A-4147-A177-3AD203B41FA5}">
                      <a16:colId xmlns:a16="http://schemas.microsoft.com/office/drawing/2014/main" val="1424475733"/>
                    </a:ext>
                  </a:extLst>
                </a:gridCol>
                <a:gridCol w="1414131">
                  <a:extLst>
                    <a:ext uri="{9D8B030D-6E8A-4147-A177-3AD203B41FA5}">
                      <a16:colId xmlns:a16="http://schemas.microsoft.com/office/drawing/2014/main" val="3334769083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971404021"/>
                    </a:ext>
                  </a:extLst>
                </a:gridCol>
                <a:gridCol w="1796900">
                  <a:extLst>
                    <a:ext uri="{9D8B030D-6E8A-4147-A177-3AD203B41FA5}">
                      <a16:colId xmlns:a16="http://schemas.microsoft.com/office/drawing/2014/main" val="4202240251"/>
                    </a:ext>
                  </a:extLst>
                </a:gridCol>
              </a:tblGrid>
              <a:tr h="114565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number of devices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j-lt"/>
                        </a:rPr>
                        <a:t>TLS 1.2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j-lt"/>
                        </a:rPr>
                        <a:t>TLS 1.1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j-lt"/>
                        </a:rPr>
                        <a:t>TLS 1.0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j-lt"/>
                        </a:rPr>
                        <a:t>SSL 3.0</a:t>
                      </a:r>
                    </a:p>
                    <a:p>
                      <a:pPr algn="ctr"/>
                      <a:r>
                        <a:rPr lang="en-US" b="0" i="1" dirty="0">
                          <a:solidFill>
                            <a:schemeClr val="accent1"/>
                          </a:solidFill>
                          <a:latin typeface="+mj-lt"/>
                        </a:rPr>
                        <a:t>Deprecated in 2015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+mj-lt"/>
                        </a:rPr>
                        <a:t>RC4 in </a:t>
                      </a:r>
                      <a:r>
                        <a:rPr lang="en-US" sz="2400" b="1" dirty="0" err="1">
                          <a:latin typeface="+mj-lt"/>
                        </a:rPr>
                        <a:t>ClientHello</a:t>
                      </a:r>
                      <a:endParaRPr lang="en-US" sz="2400" b="1" dirty="0"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Attack found</a:t>
                      </a:r>
                      <a:b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</a:br>
                      <a:r>
                        <a:rPr kumimoji="0" lang="en-US" sz="1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472C4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 in 2002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449194"/>
                  </a:ext>
                </a:extLst>
              </a:tr>
              <a:tr h="114565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669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645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  <a:latin typeface="+mj-lt"/>
                        </a:rPr>
                        <a:t>31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  <a:latin typeface="+mj-lt"/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7197998"/>
                  </a:ext>
                </a:extLst>
              </a:tr>
              <a:tr h="114565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614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613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  <a:latin typeface="+mj-lt"/>
                        </a:rPr>
                        <a:t>67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  <a:latin typeface="+mj-lt"/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  <a:latin typeface="+mj-lt"/>
                        </a:rPr>
                        <a:t>397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92683"/>
                  </a:ext>
                </a:extLst>
              </a:tr>
              <a:tr h="114565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148</a:t>
                      </a:r>
                    </a:p>
                  </a:txBody>
                  <a:tcPr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+mj-lt"/>
                        </a:rPr>
                        <a:t>129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  <a:latin typeface="+mj-lt"/>
                        </a:rPr>
                        <a:t>41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/>
                          </a:solidFill>
                          <a:latin typeface="+mj-lt"/>
                        </a:rPr>
                        <a:t>80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471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7453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Finding: Smart TVs communicate with 3</a:t>
            </a:r>
            <a:r>
              <a:rPr lang="en-US" sz="3200" baseline="30000" dirty="0">
                <a:solidFill>
                  <a:schemeClr val="bg1"/>
                </a:solidFill>
              </a:rPr>
              <a:t>rd</a:t>
            </a:r>
            <a:r>
              <a:rPr lang="en-US" sz="3200" dirty="0">
                <a:solidFill>
                  <a:schemeClr val="bg1"/>
                </a:solidFill>
              </a:rPr>
              <a:t>-party ad/tracking services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61057F-8B65-453A-AE0B-12E2BE2BDAD9}"/>
              </a:ext>
            </a:extLst>
          </p:cNvPr>
          <p:cNvGrpSpPr/>
          <p:nvPr/>
        </p:nvGrpSpPr>
        <p:grpSpPr>
          <a:xfrm>
            <a:off x="180216" y="944233"/>
            <a:ext cx="2243114" cy="1218271"/>
            <a:chOff x="338149" y="5161279"/>
            <a:chExt cx="2243114" cy="12182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E6B599-3540-4723-BF85-6180DE500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681" y="5593300"/>
              <a:ext cx="2200582" cy="44773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D9F45A-9885-4899-859A-97ADB5EF2A01}"/>
                </a:ext>
              </a:extLst>
            </p:cNvPr>
            <p:cNvSpPr txBox="1"/>
            <p:nvPr/>
          </p:nvSpPr>
          <p:spPr>
            <a:xfrm>
              <a:off x="338149" y="5917885"/>
              <a:ext cx="1770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48A57F"/>
                  </a:solidFill>
                  <a:latin typeface="+mj-lt"/>
                </a:rPr>
                <a:t>blacklist</a:t>
              </a:r>
            </a:p>
          </p:txBody>
        </p:sp>
        <p:pic>
          <p:nvPicPr>
            <p:cNvPr id="21508" name="Picture 4" descr="Image result for firefox logo">
              <a:extLst>
                <a:ext uri="{FF2B5EF4-FFF2-40B4-BE49-F238E27FC236}">
                  <a16:creationId xmlns:a16="http://schemas.microsoft.com/office/drawing/2014/main" id="{0C9960D6-0BC4-4E93-A94F-DD155B24B5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81" y="5161279"/>
              <a:ext cx="979791" cy="374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EA9EDA-04DB-4941-B438-735F8B4769E1}"/>
              </a:ext>
            </a:extLst>
          </p:cNvPr>
          <p:cNvGrpSpPr/>
          <p:nvPr/>
        </p:nvGrpSpPr>
        <p:grpSpPr>
          <a:xfrm>
            <a:off x="5789236" y="2217809"/>
            <a:ext cx="2566754" cy="1135176"/>
            <a:chOff x="5782309" y="1933792"/>
            <a:chExt cx="2566754" cy="1135176"/>
          </a:xfrm>
        </p:grpSpPr>
        <p:pic>
          <p:nvPicPr>
            <p:cNvPr id="21510" name="Picture 6" descr="https://www.scorecardresearch.com/Images/ScorecardResearch_01_Small.jpg">
              <a:extLst>
                <a:ext uri="{FF2B5EF4-FFF2-40B4-BE49-F238E27FC236}">
                  <a16:creationId xmlns:a16="http://schemas.microsoft.com/office/drawing/2014/main" id="{80E292F6-C554-497E-A8EC-0C56C6907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651" y="1933792"/>
              <a:ext cx="2462069" cy="51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953EAD-C60F-4E26-9070-871D11D7BF50}"/>
                </a:ext>
              </a:extLst>
            </p:cNvPr>
            <p:cNvSpPr txBox="1"/>
            <p:nvPr/>
          </p:nvSpPr>
          <p:spPr>
            <a:xfrm>
              <a:off x="5782309" y="2699636"/>
              <a:ext cx="2566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scorecardresearch.com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841DE99-B157-4C1D-B7BA-6433A5D9C24C}"/>
              </a:ext>
            </a:extLst>
          </p:cNvPr>
          <p:cNvGrpSpPr/>
          <p:nvPr/>
        </p:nvGrpSpPr>
        <p:grpSpPr>
          <a:xfrm>
            <a:off x="8738330" y="1876144"/>
            <a:ext cx="2578171" cy="1476841"/>
            <a:chOff x="8731403" y="1592127"/>
            <a:chExt cx="2578171" cy="1476841"/>
          </a:xfrm>
        </p:grpSpPr>
        <p:pic>
          <p:nvPicPr>
            <p:cNvPr id="21512" name="Picture 8" descr="Image result for comcast logo">
              <a:extLst>
                <a:ext uri="{FF2B5EF4-FFF2-40B4-BE49-F238E27FC236}">
                  <a16:creationId xmlns:a16="http://schemas.microsoft.com/office/drawing/2014/main" id="{4AC8FF64-ACCD-46AE-BAA8-332BAF8F2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1403" y="1592127"/>
              <a:ext cx="1945306" cy="1094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25194E-2CED-48CB-82A5-6BB07E98D5BC}"/>
                </a:ext>
              </a:extLst>
            </p:cNvPr>
            <p:cNvSpPr txBox="1"/>
            <p:nvPr/>
          </p:nvSpPr>
          <p:spPr>
            <a:xfrm>
              <a:off x="9022080" y="2699636"/>
              <a:ext cx="2287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+mj-lt"/>
                </a:rPr>
                <a:t>fwmrm.net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728C38-1BCE-4DE2-A24E-F2E7A22686A5}"/>
              </a:ext>
            </a:extLst>
          </p:cNvPr>
          <p:cNvGrpSpPr/>
          <p:nvPr/>
        </p:nvGrpSpPr>
        <p:grpSpPr>
          <a:xfrm>
            <a:off x="2978818" y="2064604"/>
            <a:ext cx="2566754" cy="2797843"/>
            <a:chOff x="2971891" y="1780587"/>
            <a:chExt cx="2566754" cy="27978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DDBBC2D-F5F0-4FBA-912D-5D6108BDE85C}"/>
                </a:ext>
              </a:extLst>
            </p:cNvPr>
            <p:cNvGrpSpPr/>
            <p:nvPr/>
          </p:nvGrpSpPr>
          <p:grpSpPr>
            <a:xfrm>
              <a:off x="2971891" y="1780587"/>
              <a:ext cx="2566754" cy="1304247"/>
              <a:chOff x="2971891" y="1780587"/>
              <a:chExt cx="2566754" cy="1304247"/>
            </a:xfrm>
          </p:grpSpPr>
          <p:pic>
            <p:nvPicPr>
              <p:cNvPr id="12" name="Picture 6" descr="Image result for google logo">
                <a:extLst>
                  <a:ext uri="{FF2B5EF4-FFF2-40B4-BE49-F238E27FC236}">
                    <a16:creationId xmlns:a16="http://schemas.microsoft.com/office/drawing/2014/main" id="{13C65B19-FAB0-412D-A93C-15B97A407A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0905" y="1780587"/>
                <a:ext cx="667327" cy="6673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5082065-73C8-4F41-A70D-E1ADC5B95E74}"/>
                  </a:ext>
                </a:extLst>
              </p:cNvPr>
              <p:cNvSpPr txBox="1"/>
              <p:nvPr/>
            </p:nvSpPr>
            <p:spPr>
              <a:xfrm>
                <a:off x="2971891" y="2438503"/>
                <a:ext cx="2566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j-lt"/>
                  </a:rPr>
                  <a:t>doubleclick.net</a:t>
                </a:r>
              </a:p>
              <a:p>
                <a:r>
                  <a:rPr lang="en-US" dirty="0">
                    <a:latin typeface="+mj-lt"/>
                  </a:rPr>
                  <a:t>googlesyndication.com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DBD46C-7E70-4F39-A92B-7F480C2AAC1D}"/>
                </a:ext>
              </a:extLst>
            </p:cNvPr>
            <p:cNvSpPr txBox="1"/>
            <p:nvPr/>
          </p:nvSpPr>
          <p:spPr>
            <a:xfrm>
              <a:off x="2971891" y="3655100"/>
              <a:ext cx="21079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69.7% </a:t>
              </a:r>
              <a:br>
                <a:rPr lang="en-US" sz="3600" dirty="0">
                  <a:latin typeface="+mj-lt"/>
                </a:rPr>
              </a:br>
              <a:r>
                <a:rPr lang="en-US" dirty="0">
                  <a:latin typeface="+mj-lt"/>
                </a:rPr>
                <a:t>of smart TVs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1B97294-91FD-4E67-8622-C331CC494B8A}"/>
              </a:ext>
            </a:extLst>
          </p:cNvPr>
          <p:cNvSpPr txBox="1"/>
          <p:nvPr/>
        </p:nvSpPr>
        <p:spPr>
          <a:xfrm>
            <a:off x="5893921" y="3939117"/>
            <a:ext cx="2107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14.9% </a:t>
            </a:r>
            <a:br>
              <a:rPr lang="en-US" sz="3600" dirty="0">
                <a:latin typeface="+mj-lt"/>
              </a:rPr>
            </a:br>
            <a:r>
              <a:rPr lang="en-US" dirty="0">
                <a:latin typeface="+mj-lt"/>
              </a:rPr>
              <a:t>of smart TVs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F871D4-D374-4006-9A15-EBA074B2A46E}"/>
              </a:ext>
            </a:extLst>
          </p:cNvPr>
          <p:cNvSpPr txBox="1"/>
          <p:nvPr/>
        </p:nvSpPr>
        <p:spPr>
          <a:xfrm>
            <a:off x="8935160" y="3939117"/>
            <a:ext cx="2107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4.3% </a:t>
            </a:r>
            <a:br>
              <a:rPr lang="en-US" sz="3600" dirty="0">
                <a:latin typeface="+mj-lt"/>
              </a:rPr>
            </a:br>
            <a:r>
              <a:rPr lang="en-US" dirty="0">
                <a:latin typeface="+mj-lt"/>
              </a:rPr>
              <a:t>of smart TVs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BD40DC-3582-4641-99F2-710C4D7BACC2}"/>
              </a:ext>
            </a:extLst>
          </p:cNvPr>
          <p:cNvGrpSpPr/>
          <p:nvPr/>
        </p:nvGrpSpPr>
        <p:grpSpPr>
          <a:xfrm>
            <a:off x="4423063" y="5143041"/>
            <a:ext cx="5647037" cy="1214215"/>
            <a:chOff x="2649679" y="5143041"/>
            <a:chExt cx="5647037" cy="1214215"/>
          </a:xfrm>
        </p:grpSpPr>
        <p:pic>
          <p:nvPicPr>
            <p:cNvPr id="25" name="Graphic 24" descr="Help">
              <a:extLst>
                <a:ext uri="{FF2B5EF4-FFF2-40B4-BE49-F238E27FC236}">
                  <a16:creationId xmlns:a16="http://schemas.microsoft.com/office/drawing/2014/main" id="{04CD9C9B-775B-49D7-96E2-7330C28DB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40780" y="5266664"/>
              <a:ext cx="914400" cy="914400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998C68A-23BF-48CB-AFEF-871E3F773935}"/>
                </a:ext>
              </a:extLst>
            </p:cNvPr>
            <p:cNvSpPr/>
            <p:nvPr/>
          </p:nvSpPr>
          <p:spPr>
            <a:xfrm>
              <a:off x="2649679" y="5143041"/>
              <a:ext cx="5647037" cy="1214215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9489449-1BA7-4BCE-88BA-53988BBB4249}"/>
                </a:ext>
              </a:extLst>
            </p:cNvPr>
            <p:cNvSpPr txBox="1"/>
            <p:nvPr/>
          </p:nvSpPr>
          <p:spPr>
            <a:xfrm>
              <a:off x="3859762" y="5143179"/>
              <a:ext cx="41351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Which smart TV apps?</a:t>
              </a:r>
            </a:p>
            <a:p>
              <a:r>
                <a:rPr lang="en-US" sz="2400" dirty="0">
                  <a:latin typeface="+mj-lt"/>
                </a:rPr>
                <a:t>What sensitive data is shared?</a:t>
              </a:r>
            </a:p>
            <a:p>
              <a:r>
                <a:rPr lang="en-US" sz="2400" dirty="0">
                  <a:latin typeface="+mj-lt"/>
                </a:rPr>
                <a:t>Shared with whom?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45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Opportunities for further research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24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E7ECE2-3B3B-4CB5-9910-C1D29CF1A499}"/>
              </a:ext>
            </a:extLst>
          </p:cNvPr>
          <p:cNvGrpSpPr/>
          <p:nvPr/>
        </p:nvGrpSpPr>
        <p:grpSpPr>
          <a:xfrm>
            <a:off x="754801" y="1571423"/>
            <a:ext cx="5407016" cy="914400"/>
            <a:chOff x="754801" y="1571423"/>
            <a:chExt cx="5407016" cy="914400"/>
          </a:xfrm>
        </p:grpSpPr>
        <p:pic>
          <p:nvPicPr>
            <p:cNvPr id="8" name="Graphic 7" descr="Lightbulb and pencil">
              <a:extLst>
                <a:ext uri="{FF2B5EF4-FFF2-40B4-BE49-F238E27FC236}">
                  <a16:creationId xmlns:a16="http://schemas.microsoft.com/office/drawing/2014/main" id="{F0E05601-4291-482C-BF8F-F857F9EA3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4801" y="1571423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AF1C0D8-2D92-44CA-822A-2FC948692F84}"/>
                </a:ext>
              </a:extLst>
            </p:cNvPr>
            <p:cNvSpPr txBox="1"/>
            <p:nvPr/>
          </p:nvSpPr>
          <p:spPr>
            <a:xfrm>
              <a:off x="2026652" y="1767013"/>
              <a:ext cx="4135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device identification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52EF52-5914-4624-882C-C11FA7ACDC3D}"/>
              </a:ext>
            </a:extLst>
          </p:cNvPr>
          <p:cNvGrpSpPr/>
          <p:nvPr/>
        </p:nvGrpSpPr>
        <p:grpSpPr>
          <a:xfrm>
            <a:off x="754801" y="2839916"/>
            <a:ext cx="5407015" cy="914400"/>
            <a:chOff x="754801" y="2839916"/>
            <a:chExt cx="5407015" cy="914400"/>
          </a:xfrm>
        </p:grpSpPr>
        <p:pic>
          <p:nvPicPr>
            <p:cNvPr id="10" name="Graphic 9" descr="Devil face with no fill">
              <a:extLst>
                <a:ext uri="{FF2B5EF4-FFF2-40B4-BE49-F238E27FC236}">
                  <a16:creationId xmlns:a16="http://schemas.microsoft.com/office/drawing/2014/main" id="{BC20141E-8A6D-4F43-9992-026A46D01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801" y="2839916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C95946-9D16-450A-A0FF-CE75A58C7E47}"/>
                </a:ext>
              </a:extLst>
            </p:cNvPr>
            <p:cNvSpPr txBox="1"/>
            <p:nvPr/>
          </p:nvSpPr>
          <p:spPr>
            <a:xfrm>
              <a:off x="2026651" y="3035506"/>
              <a:ext cx="4135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anomaly detection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1685A10-7951-4C8C-BA74-EA5140BD645C}"/>
              </a:ext>
            </a:extLst>
          </p:cNvPr>
          <p:cNvGrpSpPr/>
          <p:nvPr/>
        </p:nvGrpSpPr>
        <p:grpSpPr>
          <a:xfrm>
            <a:off x="754801" y="3958662"/>
            <a:ext cx="5407015" cy="914400"/>
            <a:chOff x="754801" y="3958662"/>
            <a:chExt cx="5407015" cy="914400"/>
          </a:xfrm>
        </p:grpSpPr>
        <p:pic>
          <p:nvPicPr>
            <p:cNvPr id="12" name="Graphic 11" descr="Eye">
              <a:extLst>
                <a:ext uri="{FF2B5EF4-FFF2-40B4-BE49-F238E27FC236}">
                  <a16:creationId xmlns:a16="http://schemas.microsoft.com/office/drawing/2014/main" id="{440A127E-E50C-4761-A808-7FF7744A0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4801" y="3958662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D9692E-55D7-420B-99D6-6DADCE81A58D}"/>
                </a:ext>
              </a:extLst>
            </p:cNvPr>
            <p:cNvSpPr txBox="1"/>
            <p:nvPr/>
          </p:nvSpPr>
          <p:spPr>
            <a:xfrm>
              <a:off x="2026651" y="4143374"/>
              <a:ext cx="4135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3</a:t>
              </a:r>
              <a:r>
                <a:rPr lang="en-US" sz="2800" baseline="30000" dirty="0">
                  <a:latin typeface="+mj-lt"/>
                </a:rPr>
                <a:t>rd</a:t>
              </a:r>
              <a:r>
                <a:rPr lang="en-US" sz="2800" dirty="0">
                  <a:latin typeface="+mj-lt"/>
                </a:rPr>
                <a:t>-party identification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445533-DFEB-407E-8B2B-C93B1118FB46}"/>
              </a:ext>
            </a:extLst>
          </p:cNvPr>
          <p:cNvGrpSpPr/>
          <p:nvPr/>
        </p:nvGrpSpPr>
        <p:grpSpPr>
          <a:xfrm>
            <a:off x="754801" y="5226902"/>
            <a:ext cx="5407014" cy="914400"/>
            <a:chOff x="754801" y="5226902"/>
            <a:chExt cx="5407014" cy="914400"/>
          </a:xfrm>
        </p:grpSpPr>
        <p:pic>
          <p:nvPicPr>
            <p:cNvPr id="14" name="Graphic 13" descr="Heart with pulse">
              <a:extLst>
                <a:ext uri="{FF2B5EF4-FFF2-40B4-BE49-F238E27FC236}">
                  <a16:creationId xmlns:a16="http://schemas.microsoft.com/office/drawing/2014/main" id="{1FF4BC4F-4255-4C48-96D6-E8F75C1B9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4801" y="5226902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94AA24-969B-4BBC-981F-452BE999FD17}"/>
                </a:ext>
              </a:extLst>
            </p:cNvPr>
            <p:cNvSpPr txBox="1"/>
            <p:nvPr/>
          </p:nvSpPr>
          <p:spPr>
            <a:xfrm>
              <a:off x="2026650" y="5411867"/>
              <a:ext cx="4135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healthcare</a:t>
              </a:r>
            </a:p>
          </p:txBody>
        </p:sp>
      </p:grpSp>
      <p:pic>
        <p:nvPicPr>
          <p:cNvPr id="1026" name="Picture 2" descr="Image result for northwestern logo">
            <a:extLst>
              <a:ext uri="{FF2B5EF4-FFF2-40B4-BE49-F238E27FC236}">
                <a16:creationId xmlns:a16="http://schemas.microsoft.com/office/drawing/2014/main" id="{F3EACDA7-0A1F-497E-A890-DDC46C4E4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17" y="5487150"/>
            <a:ext cx="1544515" cy="37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mu">
            <a:extLst>
              <a:ext uri="{FF2B5EF4-FFF2-40B4-BE49-F238E27FC236}">
                <a16:creationId xmlns:a16="http://schemas.microsoft.com/office/drawing/2014/main" id="{CB6FF590-4D7A-4C0C-8F9B-4FE22123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69" y="4076537"/>
            <a:ext cx="1248810" cy="79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D2217-B8CD-44AA-A4A1-341D97B7165B}"/>
              </a:ext>
            </a:extLst>
          </p:cNvPr>
          <p:cNvGrpSpPr/>
          <p:nvPr/>
        </p:nvGrpSpPr>
        <p:grpSpPr>
          <a:xfrm>
            <a:off x="7998532" y="4143374"/>
            <a:ext cx="1681490" cy="642400"/>
            <a:chOff x="8724645" y="4073414"/>
            <a:chExt cx="2388182" cy="912386"/>
          </a:xfrm>
        </p:grpSpPr>
        <p:pic>
          <p:nvPicPr>
            <p:cNvPr id="1030" name="Picture 6" descr="Image result for nc state">
              <a:extLst>
                <a:ext uri="{FF2B5EF4-FFF2-40B4-BE49-F238E27FC236}">
                  <a16:creationId xmlns:a16="http://schemas.microsoft.com/office/drawing/2014/main" id="{43746AA4-C6DC-4430-8A91-53735B170F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4645" y="4134093"/>
              <a:ext cx="664318" cy="791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nc state university">
              <a:extLst>
                <a:ext uri="{FF2B5EF4-FFF2-40B4-BE49-F238E27FC236}">
                  <a16:creationId xmlns:a16="http://schemas.microsoft.com/office/drawing/2014/main" id="{975C2055-4E70-4506-B752-7F4E7DC135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7871" y="4073414"/>
              <a:ext cx="1894956" cy="912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Image result for columbia university">
            <a:extLst>
              <a:ext uri="{FF2B5EF4-FFF2-40B4-BE49-F238E27FC236}">
                <a16:creationId xmlns:a16="http://schemas.microsoft.com/office/drawing/2014/main" id="{D0CBC57F-49FE-43F3-99E7-193D7BC8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17" y="2769578"/>
            <a:ext cx="984738" cy="9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u chicago">
            <a:extLst>
              <a:ext uri="{FF2B5EF4-FFF2-40B4-BE49-F238E27FC236}">
                <a16:creationId xmlns:a16="http://schemas.microsoft.com/office/drawing/2014/main" id="{ED916CA8-058E-48BF-9B75-11C57B6F8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188" y="1841941"/>
            <a:ext cx="2024062" cy="43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uiuc">
            <a:extLst>
              <a:ext uri="{FF2B5EF4-FFF2-40B4-BE49-F238E27FC236}">
                <a16:creationId xmlns:a16="http://schemas.microsoft.com/office/drawing/2014/main" id="{C56E4C79-9305-4936-9553-3A649965C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2914" y="1769137"/>
            <a:ext cx="1908452" cy="5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Summary of IoT Inspector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DFA18-D8A3-4AE3-B206-9C67846E36DD}"/>
              </a:ext>
            </a:extLst>
          </p:cNvPr>
          <p:cNvSpPr txBox="1"/>
          <p:nvPr/>
        </p:nvSpPr>
        <p:spPr>
          <a:xfrm>
            <a:off x="320944" y="1151552"/>
            <a:ext cx="11179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Built a system to gather empirical evidence of security and privacy threats from 50k+ devices and 5k users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996B55-261E-4822-841D-E12CBF6006B0}"/>
              </a:ext>
            </a:extLst>
          </p:cNvPr>
          <p:cNvGrpSpPr/>
          <p:nvPr/>
        </p:nvGrpSpPr>
        <p:grpSpPr>
          <a:xfrm>
            <a:off x="715624" y="3236771"/>
            <a:ext cx="2445374" cy="2143407"/>
            <a:chOff x="271193" y="3383390"/>
            <a:chExt cx="2445374" cy="214340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4E7A0D7-8560-4100-8940-F2F918B240CA}"/>
                </a:ext>
              </a:extLst>
            </p:cNvPr>
            <p:cNvGrpSpPr/>
            <p:nvPr/>
          </p:nvGrpSpPr>
          <p:grpSpPr>
            <a:xfrm>
              <a:off x="320944" y="3383390"/>
              <a:ext cx="1576294" cy="1424903"/>
              <a:chOff x="2705508" y="3363784"/>
              <a:chExt cx="2908125" cy="2628822"/>
            </a:xfrm>
          </p:grpSpPr>
          <p:pic>
            <p:nvPicPr>
              <p:cNvPr id="6" name="Graphic 5" descr="Laptop">
                <a:extLst>
                  <a:ext uri="{FF2B5EF4-FFF2-40B4-BE49-F238E27FC236}">
                    <a16:creationId xmlns:a16="http://schemas.microsoft.com/office/drawing/2014/main" id="{B7EF24A8-6747-4368-8C46-81C439C3EB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705508" y="3363784"/>
                <a:ext cx="2505023" cy="2505024"/>
              </a:xfrm>
              <a:prstGeom prst="rect">
                <a:avLst/>
              </a:prstGeom>
            </p:spPr>
          </p:pic>
          <p:pic>
            <p:nvPicPr>
              <p:cNvPr id="7" name="Graphic 6" descr="User">
                <a:extLst>
                  <a:ext uri="{FF2B5EF4-FFF2-40B4-BE49-F238E27FC236}">
                    <a16:creationId xmlns:a16="http://schemas.microsoft.com/office/drawing/2014/main" id="{76FC73A3-2099-4D7F-984B-8951A0272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80165" y="4559137"/>
                <a:ext cx="1433468" cy="1433469"/>
              </a:xfrm>
              <a:prstGeom prst="rect">
                <a:avLst/>
              </a:prstGeom>
            </p:spPr>
          </p:pic>
          <p:pic>
            <p:nvPicPr>
              <p:cNvPr id="8" name="Graphic 7" descr="Research">
                <a:extLst>
                  <a:ext uri="{FF2B5EF4-FFF2-40B4-BE49-F238E27FC236}">
                    <a16:creationId xmlns:a16="http://schemas.microsoft.com/office/drawing/2014/main" id="{04296F65-7875-4C0A-86AA-29A66431A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8638" y="4047248"/>
                <a:ext cx="979136" cy="979136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A9B5D-2027-4563-86C3-93CBD714DE07}"/>
                </a:ext>
              </a:extLst>
            </p:cNvPr>
            <p:cNvSpPr txBox="1"/>
            <p:nvPr/>
          </p:nvSpPr>
          <p:spPr>
            <a:xfrm>
              <a:off x="271193" y="4818911"/>
              <a:ext cx="24453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Empowers consumers with simple tool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16584E-12A9-4ECD-87A6-BFE86AAA5B84}"/>
              </a:ext>
            </a:extLst>
          </p:cNvPr>
          <p:cNvGrpSpPr/>
          <p:nvPr/>
        </p:nvGrpSpPr>
        <p:grpSpPr>
          <a:xfrm>
            <a:off x="3332943" y="3648166"/>
            <a:ext cx="2108084" cy="1751101"/>
            <a:chOff x="3138806" y="3765078"/>
            <a:chExt cx="2108084" cy="1751101"/>
          </a:xfrm>
        </p:grpSpPr>
        <p:pic>
          <p:nvPicPr>
            <p:cNvPr id="9" name="Picture 2" descr="https://lh6.googleusercontent.com/J0uxKjM5lhcTruerOayFeOTxpQUhjdi2-K4VcyqKOGZatT-XJEzaGuK5cZXVw8KqsDzbScMS-ivxUV01B5dOUEz3QXkNCw4p-ljD6xLqeh4HxTBc69ueJnNmXmNAOAgPUSIMpphtIm8">
              <a:extLst>
                <a:ext uri="{FF2B5EF4-FFF2-40B4-BE49-F238E27FC236}">
                  <a16:creationId xmlns:a16="http://schemas.microsoft.com/office/drawing/2014/main" id="{1DDE13C9-383F-42CB-A607-6D0DD557E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109" y="4270266"/>
              <a:ext cx="1957800" cy="301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NPR">
              <a:extLst>
                <a:ext uri="{FF2B5EF4-FFF2-40B4-BE49-F238E27FC236}">
                  <a16:creationId xmlns:a16="http://schemas.microsoft.com/office/drawing/2014/main" id="{C86794A3-B8DB-4BAD-B05A-0515459C8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2109" y="3765078"/>
              <a:ext cx="1126236" cy="380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0556E6-B047-4B5F-B75C-A1EDEC8AAD7F}"/>
                </a:ext>
              </a:extLst>
            </p:cNvPr>
            <p:cNvSpPr txBox="1"/>
            <p:nvPr/>
          </p:nvSpPr>
          <p:spPr>
            <a:xfrm>
              <a:off x="3138806" y="4808293"/>
              <a:ext cx="21080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Helps journalist raise awareness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B69944-1E42-4CA6-B75D-1F4BC302A9E2}"/>
              </a:ext>
            </a:extLst>
          </p:cNvPr>
          <p:cNvGrpSpPr/>
          <p:nvPr/>
        </p:nvGrpSpPr>
        <p:grpSpPr>
          <a:xfrm>
            <a:off x="5761253" y="3497092"/>
            <a:ext cx="2644022" cy="2227465"/>
            <a:chOff x="6260281" y="3607108"/>
            <a:chExt cx="2644022" cy="2227465"/>
          </a:xfrm>
        </p:grpSpPr>
        <p:pic>
          <p:nvPicPr>
            <p:cNvPr id="2050" name="Picture 2" descr="Image result for consumer reports">
              <a:extLst>
                <a:ext uri="{FF2B5EF4-FFF2-40B4-BE49-F238E27FC236}">
                  <a16:creationId xmlns:a16="http://schemas.microsoft.com/office/drawing/2014/main" id="{231D8076-7AF4-4715-A1C4-2D8BF37EB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864" y="3607108"/>
              <a:ext cx="1376555" cy="455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A0ABE7-0537-4973-B65E-EF465B495678}"/>
                </a:ext>
              </a:extLst>
            </p:cNvPr>
            <p:cNvSpPr txBox="1"/>
            <p:nvPr/>
          </p:nvSpPr>
          <p:spPr>
            <a:xfrm>
              <a:off x="6260281" y="4818910"/>
              <a:ext cx="26440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Facilitates investigations to push for policy changes</a:t>
              </a:r>
            </a:p>
          </p:txBody>
        </p:sp>
        <p:pic>
          <p:nvPicPr>
            <p:cNvPr id="2052" name="Picture 4" descr="Image result for ftc">
              <a:extLst>
                <a:ext uri="{FF2B5EF4-FFF2-40B4-BE49-F238E27FC236}">
                  <a16:creationId xmlns:a16="http://schemas.microsoft.com/office/drawing/2014/main" id="{07917DCA-5980-4387-99DC-23F0A7EA8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8174" y="4128886"/>
              <a:ext cx="1426186" cy="38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1269CC-EF50-487C-A916-77641C70D255}"/>
              </a:ext>
            </a:extLst>
          </p:cNvPr>
          <p:cNvGrpSpPr/>
          <p:nvPr/>
        </p:nvGrpSpPr>
        <p:grpSpPr>
          <a:xfrm>
            <a:off x="8689260" y="3242223"/>
            <a:ext cx="2644024" cy="2177568"/>
            <a:chOff x="9276783" y="3349228"/>
            <a:chExt cx="2644024" cy="2177568"/>
          </a:xfrm>
        </p:grpSpPr>
        <p:pic>
          <p:nvPicPr>
            <p:cNvPr id="15" name="Graphic 14" descr="Classroom">
              <a:extLst>
                <a:ext uri="{FF2B5EF4-FFF2-40B4-BE49-F238E27FC236}">
                  <a16:creationId xmlns:a16="http://schemas.microsoft.com/office/drawing/2014/main" id="{ACC7916A-0FE0-461A-9EA5-AD5EE2F53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76783" y="3349228"/>
              <a:ext cx="1221231" cy="122123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210E0F-4C43-4957-931F-ABE04EC0C7D9}"/>
                </a:ext>
              </a:extLst>
            </p:cNvPr>
            <p:cNvSpPr txBox="1"/>
            <p:nvPr/>
          </p:nvSpPr>
          <p:spPr>
            <a:xfrm>
              <a:off x="9276784" y="4818910"/>
              <a:ext cx="26440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Provides researchers with new insights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807D6E-C098-4974-9EA7-920DC56C6D70}"/>
              </a:ext>
            </a:extLst>
          </p:cNvPr>
          <p:cNvGrpSpPr/>
          <p:nvPr/>
        </p:nvGrpSpPr>
        <p:grpSpPr>
          <a:xfrm>
            <a:off x="6526113" y="1758442"/>
            <a:ext cx="5477608" cy="1015501"/>
            <a:chOff x="6488723" y="1732085"/>
            <a:chExt cx="5477608" cy="1015501"/>
          </a:xfrm>
        </p:grpSpPr>
        <p:sp>
          <p:nvSpPr>
            <p:cNvPr id="24" name="Speech Bubble: Rectangle with Corners Rounded 23">
              <a:extLst>
                <a:ext uri="{FF2B5EF4-FFF2-40B4-BE49-F238E27FC236}">
                  <a16:creationId xmlns:a16="http://schemas.microsoft.com/office/drawing/2014/main" id="{E6C24D42-FC22-4E82-B478-6741103393E3}"/>
                </a:ext>
              </a:extLst>
            </p:cNvPr>
            <p:cNvSpPr/>
            <p:nvPr/>
          </p:nvSpPr>
          <p:spPr>
            <a:xfrm>
              <a:off x="6488723" y="1732085"/>
              <a:ext cx="5477608" cy="1015501"/>
            </a:xfrm>
            <a:prstGeom prst="wedgeRoundRectCallout">
              <a:avLst>
                <a:gd name="adj1" fmla="val 2912"/>
                <a:gd name="adj2" fmla="val 97132"/>
                <a:gd name="adj3" fmla="val 16667"/>
              </a:avLst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Graphic 26" descr="Help">
              <a:extLst>
                <a:ext uri="{FF2B5EF4-FFF2-40B4-BE49-F238E27FC236}">
                  <a16:creationId xmlns:a16="http://schemas.microsoft.com/office/drawing/2014/main" id="{4590DBF7-A526-4710-B905-5D28A6DC4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488723" y="1754297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EEFCD2-564A-444B-8605-AEFBA114E931}"/>
                </a:ext>
              </a:extLst>
            </p:cNvPr>
            <p:cNvSpPr txBox="1"/>
            <p:nvPr/>
          </p:nvSpPr>
          <p:spPr>
            <a:xfrm>
              <a:off x="7297616" y="1874549"/>
              <a:ext cx="46687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Which smart TV apps track users?</a:t>
              </a:r>
            </a:p>
            <a:p>
              <a:r>
                <a:rPr lang="en-US" sz="2000" dirty="0">
                  <a:latin typeface="+mj-lt"/>
                </a:rPr>
                <a:t>What sensitive data is shared? With whom?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56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Summary of the talk: Smart home IoT security &amp; 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66C64A-4A4F-442D-919E-130579639F60}"/>
              </a:ext>
            </a:extLst>
          </p:cNvPr>
          <p:cNvSpPr/>
          <p:nvPr/>
        </p:nvSpPr>
        <p:spPr>
          <a:xfrm>
            <a:off x="3457471" y="1929600"/>
            <a:ext cx="2037600" cy="1526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chemeClr val="accent1"/>
                </a:solidFill>
                <a:latin typeface="Calibri Light" panose="020F0302020204030204"/>
              </a:rPr>
              <a:t>in the wild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77149B-5B11-4DC1-881E-2F39EAB0DF2A}"/>
              </a:ext>
            </a:extLst>
          </p:cNvPr>
          <p:cNvSpPr/>
          <p:nvPr/>
        </p:nvSpPr>
        <p:spPr>
          <a:xfrm>
            <a:off x="3457471" y="3759600"/>
            <a:ext cx="2037600" cy="1526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alibri Light" panose="020F0302020204030204"/>
              </a:rPr>
              <a:t>in the lab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E79F2-0E92-4895-A287-1419E23F6D5D}"/>
              </a:ext>
            </a:extLst>
          </p:cNvPr>
          <p:cNvSpPr txBox="1"/>
          <p:nvPr/>
        </p:nvSpPr>
        <p:spPr>
          <a:xfrm>
            <a:off x="5636125" y="2239188"/>
            <a:ext cx="467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Built system that crowd-sources network traffic [</a:t>
            </a:r>
            <a:r>
              <a:rPr lang="en-US" sz="2400" dirty="0" err="1">
                <a:latin typeface="+mj-lt"/>
              </a:rPr>
              <a:t>arXiv</a:t>
            </a:r>
            <a:r>
              <a:rPr lang="en-US" sz="2400" dirty="0">
                <a:latin typeface="+mj-lt"/>
              </a:rPr>
              <a:t> ‘19]</a:t>
            </a:r>
          </a:p>
        </p:txBody>
      </p:sp>
      <p:pic>
        <p:nvPicPr>
          <p:cNvPr id="26" name="Graphic 25" descr="Globe">
            <a:extLst>
              <a:ext uri="{FF2B5EF4-FFF2-40B4-BE49-F238E27FC236}">
                <a16:creationId xmlns:a16="http://schemas.microsoft.com/office/drawing/2014/main" id="{EEBF62D2-B8FC-444E-B311-69194B3DA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071" y="2235600"/>
            <a:ext cx="914400" cy="914400"/>
          </a:xfrm>
          <a:prstGeom prst="rect">
            <a:avLst/>
          </a:prstGeom>
        </p:spPr>
      </p:pic>
      <p:pic>
        <p:nvPicPr>
          <p:cNvPr id="27" name="Graphic 26" descr="Microscope">
            <a:extLst>
              <a:ext uri="{FF2B5EF4-FFF2-40B4-BE49-F238E27FC236}">
                <a16:creationId xmlns:a16="http://schemas.microsoft.com/office/drawing/2014/main" id="{729458D6-EE9C-4836-A51E-FB15F9E74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3071" y="4065600"/>
            <a:ext cx="914400" cy="914400"/>
          </a:xfrm>
          <a:prstGeom prst="rect">
            <a:avLst/>
          </a:prstGeom>
        </p:spPr>
      </p:pic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5BD85406-A600-40C7-8F66-9A42152A364C}"/>
              </a:ext>
            </a:extLst>
          </p:cNvPr>
          <p:cNvSpPr/>
          <p:nvPr/>
        </p:nvSpPr>
        <p:spPr>
          <a:xfrm>
            <a:off x="1632271" y="2635200"/>
            <a:ext cx="914400" cy="215846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399AB5-CD22-4D9E-A8A6-15E5BB25EBD6}"/>
              </a:ext>
            </a:extLst>
          </p:cNvPr>
          <p:cNvSpPr txBox="1"/>
          <p:nvPr/>
        </p:nvSpPr>
        <p:spPr>
          <a:xfrm>
            <a:off x="776058" y="2169315"/>
            <a:ext cx="1579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j-lt"/>
              </a:rPr>
              <a:t>discover systematic trend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5CFB03-B0C5-4174-B782-66A7D27618D5}"/>
              </a:ext>
            </a:extLst>
          </p:cNvPr>
          <p:cNvSpPr txBox="1"/>
          <p:nvPr/>
        </p:nvSpPr>
        <p:spPr>
          <a:xfrm>
            <a:off x="807872" y="4579254"/>
            <a:ext cx="119526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deep-dive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2CB284-9FAC-41EA-9F4E-87E9F7D8F8FA}"/>
              </a:ext>
            </a:extLst>
          </p:cNvPr>
          <p:cNvSpPr txBox="1"/>
          <p:nvPr/>
        </p:nvSpPr>
        <p:spPr>
          <a:xfrm>
            <a:off x="5575916" y="4102845"/>
            <a:ext cx="4610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Built system that interacts with smart TV apps [CCS ‘19]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7F66D8-1F19-4802-84CA-7BF43CDFD1E9}"/>
              </a:ext>
            </a:extLst>
          </p:cNvPr>
          <p:cNvSpPr/>
          <p:nvPr/>
        </p:nvSpPr>
        <p:spPr>
          <a:xfrm>
            <a:off x="10186537" y="2223412"/>
            <a:ext cx="948806" cy="9488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19B1F7-16B2-4129-973E-2214A0333C64}"/>
              </a:ext>
            </a:extLst>
          </p:cNvPr>
          <p:cNvSpPr/>
          <p:nvPr/>
        </p:nvSpPr>
        <p:spPr>
          <a:xfrm>
            <a:off x="10267382" y="4043940"/>
            <a:ext cx="948806" cy="9488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91749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6BB2-D2A5-4D1A-8AB8-4038A657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759" y="1592784"/>
            <a:ext cx="9779443" cy="285273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Analyzing tracking on smart TVs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B98A8-6CA6-49DD-8D3C-5C92A87B3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759" y="4606411"/>
            <a:ext cx="9779443" cy="1985776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Hooman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Mohajeri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Moghaddam,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Gunes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Acar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Arunesh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Mathur, Ben Burgess, </a:t>
            </a:r>
            <a:r>
              <a:rPr lang="en-US" b="1" u="sng" dirty="0">
                <a:solidFill>
                  <a:schemeClr val="bg1"/>
                </a:solidFill>
                <a:latin typeface="+mj-lt"/>
              </a:rPr>
              <a:t>Danny Yuxing Huang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</a:rPr>
              <a:t>Prateek Mittal, Nick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Feamster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Arvind Narayanan, Edward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Felten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ACM Conference on Computer and Communications Security (CCS). 2019.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74127-5E14-4C6F-8E5C-58A753F3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685BD2-65D0-47E6-BCF9-F393CFC42D1A}"/>
              </a:ext>
            </a:extLst>
          </p:cNvPr>
          <p:cNvSpPr/>
          <p:nvPr/>
        </p:nvSpPr>
        <p:spPr>
          <a:xfrm>
            <a:off x="489098" y="3657604"/>
            <a:ext cx="948806" cy="9488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38446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bs-final">
            <a:hlinkClick r:id="" action="ppaction://media"/>
            <a:extLst>
              <a:ext uri="{FF2B5EF4-FFF2-40B4-BE49-F238E27FC236}">
                <a16:creationId xmlns:a16="http://schemas.microsoft.com/office/drawing/2014/main" id="{4DA07C09-3A6A-4CC0-A5AD-FEC5629001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457" y="881970"/>
            <a:ext cx="10381343" cy="5839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Recap: Using IoT Inspector to watch CBS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28</a:t>
            </a:fld>
            <a:endParaRPr lang="en-US"/>
          </a:p>
        </p:txBody>
      </p:sp>
      <p:pic>
        <p:nvPicPr>
          <p:cNvPr id="18434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C8143014-5E9B-40E1-B8B2-E1874983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523" y="3564293"/>
            <a:ext cx="1596020" cy="47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01878FF-A71F-4D88-B1A9-1B8254E4FF2B}"/>
              </a:ext>
            </a:extLst>
          </p:cNvPr>
          <p:cNvGrpSpPr/>
          <p:nvPr/>
        </p:nvGrpSpPr>
        <p:grpSpPr>
          <a:xfrm>
            <a:off x="3339609" y="5142135"/>
            <a:ext cx="5647037" cy="1214215"/>
            <a:chOff x="3339609" y="5142135"/>
            <a:chExt cx="5647037" cy="121421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58AD3BB-6207-42E3-ADD1-34C3B6B9CE7E}"/>
                </a:ext>
              </a:extLst>
            </p:cNvPr>
            <p:cNvSpPr/>
            <p:nvPr/>
          </p:nvSpPr>
          <p:spPr>
            <a:xfrm>
              <a:off x="3339609" y="5142135"/>
              <a:ext cx="5647037" cy="1214215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Help">
              <a:extLst>
                <a:ext uri="{FF2B5EF4-FFF2-40B4-BE49-F238E27FC236}">
                  <a16:creationId xmlns:a16="http://schemas.microsoft.com/office/drawing/2014/main" id="{FFD1FFD1-5F56-4DD6-8713-CE38FA83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30710" y="5265758"/>
              <a:ext cx="914400" cy="914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20B288-7D9E-4772-BFA0-A8BF12D0F806}"/>
                </a:ext>
              </a:extLst>
            </p:cNvPr>
            <p:cNvSpPr txBox="1"/>
            <p:nvPr/>
          </p:nvSpPr>
          <p:spPr>
            <a:xfrm>
              <a:off x="4549692" y="5142273"/>
              <a:ext cx="41351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What sensitive data is shared?</a:t>
              </a:r>
            </a:p>
            <a:p>
              <a:r>
                <a:rPr lang="en-US" sz="2400" dirty="0">
                  <a:latin typeface="+mj-lt"/>
                </a:rPr>
                <a:t>From which smart TV apps?</a:t>
              </a:r>
            </a:p>
            <a:p>
              <a:r>
                <a:rPr lang="en-US" sz="2400" dirty="0">
                  <a:latin typeface="+mj-lt"/>
                </a:rPr>
                <a:t>Shared with whom?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83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Challenges of analyzing smart TV traffic in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6F73673F-E7CA-498E-9271-16BADC96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06" y="5560146"/>
            <a:ext cx="1596020" cy="47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74216C-775C-4CF5-B60E-411672DA8E03}"/>
              </a:ext>
            </a:extLst>
          </p:cNvPr>
          <p:cNvCxnSpPr>
            <a:cxnSpLocks/>
          </p:cNvCxnSpPr>
          <p:nvPr/>
        </p:nvCxnSpPr>
        <p:spPr>
          <a:xfrm flipH="1">
            <a:off x="1813916" y="1929280"/>
            <a:ext cx="1" cy="1220919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696FBD-93FC-4C38-B924-C8B593F13905}"/>
              </a:ext>
            </a:extLst>
          </p:cNvPr>
          <p:cNvCxnSpPr>
            <a:cxnSpLocks/>
          </p:cNvCxnSpPr>
          <p:nvPr/>
        </p:nvCxnSpPr>
        <p:spPr>
          <a:xfrm flipH="1">
            <a:off x="1813916" y="4299056"/>
            <a:ext cx="1" cy="1220919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CD9C18D9-5AD5-4A7D-8323-7DE6F170C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650" y="2764541"/>
            <a:ext cx="1750531" cy="1750532"/>
          </a:xfrm>
          <a:prstGeom prst="rect">
            <a:avLst/>
          </a:prstGeom>
        </p:spPr>
      </p:pic>
      <p:pic>
        <p:nvPicPr>
          <p:cNvPr id="7" name="Graphic 6" descr="Wireless router">
            <a:extLst>
              <a:ext uri="{FF2B5EF4-FFF2-40B4-BE49-F238E27FC236}">
                <a16:creationId xmlns:a16="http://schemas.microsoft.com/office/drawing/2014/main" id="{9D7095C9-3827-48FC-A2A8-49C0F4F61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6095" y="848924"/>
            <a:ext cx="1115639" cy="111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5709E-EBBC-47B0-839C-E88406FC810B}"/>
              </a:ext>
            </a:extLst>
          </p:cNvPr>
          <p:cNvSpPr txBox="1"/>
          <p:nvPr/>
        </p:nvSpPr>
        <p:spPr>
          <a:xfrm>
            <a:off x="1256101" y="3354060"/>
            <a:ext cx="1115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tcpdump</a:t>
            </a:r>
            <a:endParaRPr lang="en-US" sz="1600" dirty="0">
              <a:latin typeface="+mj-lt"/>
            </a:endParaRPr>
          </a:p>
        </p:txBody>
      </p:sp>
      <p:pic>
        <p:nvPicPr>
          <p:cNvPr id="3076" name="Picture 4" descr="AsianCrush screenshot">
            <a:extLst>
              <a:ext uri="{FF2B5EF4-FFF2-40B4-BE49-F238E27FC236}">
                <a16:creationId xmlns:a16="http://schemas.microsoft.com/office/drawing/2014/main" id="{325927BE-66D0-4410-9C7D-751D2983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758" y="1404664"/>
            <a:ext cx="7644141" cy="433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Challenges for empirically studying security &amp; privacy threats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E79F2-0E92-4895-A287-1419E23F6D5D}"/>
              </a:ext>
            </a:extLst>
          </p:cNvPr>
          <p:cNvSpPr txBox="1"/>
          <p:nvPr/>
        </p:nvSpPr>
        <p:spPr>
          <a:xfrm>
            <a:off x="5267599" y="2277332"/>
            <a:ext cx="3806748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measuring at scale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placing observation points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protecting privacy of subjects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B55FD7-62FB-4D0A-91E7-8C7A696A8EA0}"/>
              </a:ext>
            </a:extLst>
          </p:cNvPr>
          <p:cNvSpPr txBox="1"/>
          <p:nvPr/>
        </p:nvSpPr>
        <p:spPr>
          <a:xfrm>
            <a:off x="5183999" y="4793665"/>
            <a:ext cx="4610621" cy="114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achieving realistic interactions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understanding underlying behaviors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24352A-F5A7-47F5-8046-29C86707C59D}"/>
              </a:ext>
            </a:extLst>
          </p:cNvPr>
          <p:cNvSpPr txBox="1"/>
          <p:nvPr/>
        </p:nvSpPr>
        <p:spPr>
          <a:xfrm>
            <a:off x="5313599" y="849717"/>
            <a:ext cx="1962589" cy="754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latin typeface="+mj-lt"/>
              </a:rPr>
              <a:t>Challenges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BCEBD6-732D-40BA-B194-D8504A44CDE7}"/>
              </a:ext>
            </a:extLst>
          </p:cNvPr>
          <p:cNvGrpSpPr/>
          <p:nvPr/>
        </p:nvGrpSpPr>
        <p:grpSpPr>
          <a:xfrm>
            <a:off x="2397600" y="1929600"/>
            <a:ext cx="2952000" cy="1526400"/>
            <a:chOff x="2397600" y="1929600"/>
            <a:chExt cx="2952000" cy="15264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966C64A-4A4F-442D-919E-130579639F60}"/>
                </a:ext>
              </a:extLst>
            </p:cNvPr>
            <p:cNvSpPr/>
            <p:nvPr/>
          </p:nvSpPr>
          <p:spPr>
            <a:xfrm>
              <a:off x="3312000" y="1929600"/>
              <a:ext cx="2037600" cy="1526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2800" b="1" dirty="0">
                  <a:solidFill>
                    <a:schemeClr val="accent1"/>
                  </a:solidFill>
                  <a:latin typeface="Calibri Light" panose="020F0302020204030204"/>
                </a:rPr>
                <a:t>in the wild</a:t>
              </a:r>
            </a:p>
          </p:txBody>
        </p:sp>
        <p:pic>
          <p:nvPicPr>
            <p:cNvPr id="26" name="Graphic 25" descr="Globe">
              <a:extLst>
                <a:ext uri="{FF2B5EF4-FFF2-40B4-BE49-F238E27FC236}">
                  <a16:creationId xmlns:a16="http://schemas.microsoft.com/office/drawing/2014/main" id="{EEBF62D2-B8FC-444E-B311-69194B3D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7600" y="2235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86E5B9-011C-4AEF-95F4-53DCE948E632}"/>
              </a:ext>
            </a:extLst>
          </p:cNvPr>
          <p:cNvGrpSpPr/>
          <p:nvPr/>
        </p:nvGrpSpPr>
        <p:grpSpPr>
          <a:xfrm>
            <a:off x="2397600" y="4422000"/>
            <a:ext cx="2952000" cy="1526400"/>
            <a:chOff x="2397600" y="4422000"/>
            <a:chExt cx="2952000" cy="152640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E77149B-5B11-4DC1-881E-2F39EAB0DF2A}"/>
                </a:ext>
              </a:extLst>
            </p:cNvPr>
            <p:cNvSpPr/>
            <p:nvPr/>
          </p:nvSpPr>
          <p:spPr>
            <a:xfrm>
              <a:off x="3312000" y="4422000"/>
              <a:ext cx="2037600" cy="1526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alibri Light" panose="020F0302020204030204"/>
                </a:rPr>
                <a:t>in the lab</a:t>
              </a:r>
            </a:p>
          </p:txBody>
        </p:sp>
        <p:pic>
          <p:nvPicPr>
            <p:cNvPr id="27" name="Graphic 26" descr="Microscope">
              <a:extLst>
                <a:ext uri="{FF2B5EF4-FFF2-40B4-BE49-F238E27FC236}">
                  <a16:creationId xmlns:a16="http://schemas.microsoft.com/office/drawing/2014/main" id="{729458D6-EE9C-4836-A51E-FB15F9E74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97600" y="4728000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5EDA44-261F-4CB0-BB34-A16DE70246DB}"/>
              </a:ext>
            </a:extLst>
          </p:cNvPr>
          <p:cNvGrpSpPr/>
          <p:nvPr/>
        </p:nvGrpSpPr>
        <p:grpSpPr>
          <a:xfrm>
            <a:off x="630587" y="2284515"/>
            <a:ext cx="1770613" cy="3333831"/>
            <a:chOff x="630587" y="2284515"/>
            <a:chExt cx="1770613" cy="3333831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5BD85406-A600-40C7-8F66-9A42152A364C}"/>
                </a:ext>
              </a:extLst>
            </p:cNvPr>
            <p:cNvSpPr/>
            <p:nvPr/>
          </p:nvSpPr>
          <p:spPr>
            <a:xfrm>
              <a:off x="1486800" y="2635200"/>
              <a:ext cx="914400" cy="2836800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399AB5-CD22-4D9E-A8A6-15E5BB25EBD6}"/>
                </a:ext>
              </a:extLst>
            </p:cNvPr>
            <p:cNvSpPr txBox="1"/>
            <p:nvPr/>
          </p:nvSpPr>
          <p:spPr>
            <a:xfrm>
              <a:off x="630587" y="2284515"/>
              <a:ext cx="15792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+mj-lt"/>
                </a:rPr>
                <a:t>discover systematic trend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5CFB03-B0C5-4174-B782-66A7D27618D5}"/>
                </a:ext>
              </a:extLst>
            </p:cNvPr>
            <p:cNvSpPr txBox="1"/>
            <p:nvPr/>
          </p:nvSpPr>
          <p:spPr>
            <a:xfrm>
              <a:off x="662401" y="5112054"/>
              <a:ext cx="1195264" cy="506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chemeClr val="accent2"/>
                  </a:solidFill>
                  <a:latin typeface="+mj-lt"/>
                </a:rPr>
                <a:t>deep-dive</a:t>
              </a:r>
            </a:p>
          </p:txBody>
        </p:sp>
      </p:grp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20075CF3-CE22-4BD6-8E7D-82B39B88C8E4}"/>
              </a:ext>
            </a:extLst>
          </p:cNvPr>
          <p:cNvSpPr/>
          <p:nvPr/>
        </p:nvSpPr>
        <p:spPr>
          <a:xfrm rot="10800000">
            <a:off x="9213600" y="2556000"/>
            <a:ext cx="914400" cy="2836800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0A704-EB00-4879-B429-61BE74F27D5F}"/>
              </a:ext>
            </a:extLst>
          </p:cNvPr>
          <p:cNvSpPr txBox="1"/>
          <p:nvPr/>
        </p:nvSpPr>
        <p:spPr>
          <a:xfrm>
            <a:off x="10005499" y="2478803"/>
            <a:ext cx="16788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j-lt"/>
              </a:rPr>
              <a:t>discover systematic trend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9B5827-BBF2-4A55-AB9D-5A0D74488C3F}"/>
              </a:ext>
            </a:extLst>
          </p:cNvPr>
          <p:cNvSpPr txBox="1"/>
          <p:nvPr/>
        </p:nvSpPr>
        <p:spPr>
          <a:xfrm>
            <a:off x="9933873" y="4812746"/>
            <a:ext cx="1988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j-lt"/>
              </a:rPr>
              <a:t>identify initial evidence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1AEA153-A168-4817-ACFE-972CDF4F8FCF}"/>
              </a:ext>
            </a:extLst>
          </p:cNvPr>
          <p:cNvSpPr/>
          <p:nvPr/>
        </p:nvSpPr>
        <p:spPr>
          <a:xfrm>
            <a:off x="662401" y="960712"/>
            <a:ext cx="10562399" cy="86855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</a:rPr>
              <a:t>I build measurement systems to study in the wild and in the lab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55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5" grpId="0"/>
      <p:bldP spid="31" grpId="0" animBg="1"/>
      <p:bldP spid="32" grpId="0"/>
      <p:bldP spid="33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Challenges of analyzing smart TV traffic in lab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6F73673F-E7CA-498E-9271-16BADC967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06" y="5560146"/>
            <a:ext cx="1596020" cy="474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74216C-775C-4CF5-B60E-411672DA8E03}"/>
              </a:ext>
            </a:extLst>
          </p:cNvPr>
          <p:cNvCxnSpPr>
            <a:cxnSpLocks/>
          </p:cNvCxnSpPr>
          <p:nvPr/>
        </p:nvCxnSpPr>
        <p:spPr>
          <a:xfrm flipH="1">
            <a:off x="1813916" y="1929280"/>
            <a:ext cx="1" cy="1220919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696FBD-93FC-4C38-B924-C8B593F13905}"/>
              </a:ext>
            </a:extLst>
          </p:cNvPr>
          <p:cNvCxnSpPr>
            <a:cxnSpLocks/>
          </p:cNvCxnSpPr>
          <p:nvPr/>
        </p:nvCxnSpPr>
        <p:spPr>
          <a:xfrm flipH="1">
            <a:off x="1813916" y="4299056"/>
            <a:ext cx="1" cy="1220919"/>
          </a:xfrm>
          <a:prstGeom prst="line">
            <a:avLst/>
          </a:prstGeom>
          <a:ln w="5715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Laptop">
            <a:extLst>
              <a:ext uri="{FF2B5EF4-FFF2-40B4-BE49-F238E27FC236}">
                <a16:creationId xmlns:a16="http://schemas.microsoft.com/office/drawing/2014/main" id="{CD9C18D9-5AD5-4A7D-8323-7DE6F170C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8650" y="2764541"/>
            <a:ext cx="1750531" cy="1750532"/>
          </a:xfrm>
          <a:prstGeom prst="rect">
            <a:avLst/>
          </a:prstGeom>
        </p:spPr>
      </p:pic>
      <p:pic>
        <p:nvPicPr>
          <p:cNvPr id="7" name="Graphic 6" descr="Wireless router">
            <a:extLst>
              <a:ext uri="{FF2B5EF4-FFF2-40B4-BE49-F238E27FC236}">
                <a16:creationId xmlns:a16="http://schemas.microsoft.com/office/drawing/2014/main" id="{9D7095C9-3827-48FC-A2A8-49C0F4F61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6095" y="848924"/>
            <a:ext cx="1115639" cy="1115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F5709E-EBBC-47B0-839C-E88406FC810B}"/>
              </a:ext>
            </a:extLst>
          </p:cNvPr>
          <p:cNvSpPr txBox="1"/>
          <p:nvPr/>
        </p:nvSpPr>
        <p:spPr>
          <a:xfrm>
            <a:off x="1256101" y="3354060"/>
            <a:ext cx="1115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tcpdump</a:t>
            </a:r>
            <a:endParaRPr lang="en-US" sz="1600" dirty="0">
              <a:latin typeface="+mj-lt"/>
            </a:endParaRPr>
          </a:p>
        </p:txBody>
      </p:sp>
      <p:pic>
        <p:nvPicPr>
          <p:cNvPr id="3076" name="Picture 4" descr="AsianCrush screenshot">
            <a:extLst>
              <a:ext uri="{FF2B5EF4-FFF2-40B4-BE49-F238E27FC236}">
                <a16:creationId xmlns:a16="http://schemas.microsoft.com/office/drawing/2014/main" id="{325927BE-66D0-4410-9C7D-751D29832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192" y="4909515"/>
            <a:ext cx="3084637" cy="175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www.spotx.tv/wp-content/uploads/spotx-logo-color-300x64.png">
            <a:extLst>
              <a:ext uri="{FF2B5EF4-FFF2-40B4-BE49-F238E27FC236}">
                <a16:creationId xmlns:a16="http://schemas.microsoft.com/office/drawing/2014/main" id="{981BB4F1-966B-4638-A63F-65F1ED01C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760" y="1098405"/>
            <a:ext cx="28575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31B4BB-906B-47E1-B542-C2A611318954}"/>
              </a:ext>
            </a:extLst>
          </p:cNvPr>
          <p:cNvCxnSpPr>
            <a:cxnSpLocks/>
          </p:cNvCxnSpPr>
          <p:nvPr/>
        </p:nvCxnSpPr>
        <p:spPr>
          <a:xfrm>
            <a:off x="3717412" y="1879575"/>
            <a:ext cx="1" cy="2948970"/>
          </a:xfrm>
          <a:prstGeom prst="line">
            <a:avLst/>
          </a:prstGeom>
          <a:ln w="57150">
            <a:solidFill>
              <a:schemeClr val="accent6"/>
            </a:solidFill>
            <a:prstDash val="sys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https://lh5.googleusercontent.com/8muib31HOBSsXhAGEJB5ugb_XILRMO5jOYERrf5MyeYBTHh0VYZ931-jDYTw_ROr1r3Mqlha7zssFNze0MTV1VvDeYT_S8mQxLlhQuTNg9KuDfcWoab3iQgdHCZ7YsPItoENzLYJM58">
            <a:extLst>
              <a:ext uri="{FF2B5EF4-FFF2-40B4-BE49-F238E27FC236}">
                <a16:creationId xmlns:a16="http://schemas.microsoft.com/office/drawing/2014/main" id="{E8A76507-B2B4-42BD-9113-01F4224CE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485" y="2206002"/>
            <a:ext cx="7378315" cy="22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71337B9-BB9C-4ABB-B6AE-0B8024FBB760}"/>
              </a:ext>
            </a:extLst>
          </p:cNvPr>
          <p:cNvGrpSpPr/>
          <p:nvPr/>
        </p:nvGrpSpPr>
        <p:grpSpPr>
          <a:xfrm>
            <a:off x="6828182" y="4515073"/>
            <a:ext cx="5029201" cy="1841277"/>
            <a:chOff x="6828182" y="4515073"/>
            <a:chExt cx="5029201" cy="1841277"/>
          </a:xfrm>
        </p:grpSpPr>
        <p:pic>
          <p:nvPicPr>
            <p:cNvPr id="16" name="Graphic 15" descr="Help">
              <a:extLst>
                <a:ext uri="{FF2B5EF4-FFF2-40B4-BE49-F238E27FC236}">
                  <a16:creationId xmlns:a16="http://schemas.microsoft.com/office/drawing/2014/main" id="{242D5FD1-19DB-403A-9731-E74210134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72607" y="4542915"/>
              <a:ext cx="930937" cy="914400"/>
            </a:xfrm>
            <a:prstGeom prst="rect">
              <a:avLst/>
            </a:prstGeom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6ECB4E5-D122-4CC3-9824-158FE0B40672}"/>
                </a:ext>
              </a:extLst>
            </p:cNvPr>
            <p:cNvSpPr/>
            <p:nvPr/>
          </p:nvSpPr>
          <p:spPr>
            <a:xfrm>
              <a:off x="6828182" y="4515073"/>
              <a:ext cx="5029201" cy="1841277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62B8BE-23BE-4FF2-9209-0D0827DD874C}"/>
                </a:ext>
              </a:extLst>
            </p:cNvPr>
            <p:cNvSpPr txBox="1"/>
            <p:nvPr/>
          </p:nvSpPr>
          <p:spPr>
            <a:xfrm>
              <a:off x="7780979" y="4650881"/>
              <a:ext cx="38051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How to analyze the traffic of channels at scale?</a:t>
              </a:r>
            </a:p>
            <a:p>
              <a:endParaRPr lang="en-US" sz="2400" dirty="0">
                <a:latin typeface="+mj-lt"/>
              </a:endParaRPr>
            </a:p>
            <a:p>
              <a:r>
                <a:rPr lang="en-US" sz="2400" dirty="0">
                  <a:latin typeface="+mj-lt"/>
                </a:rPr>
                <a:t>How to decrypt traffic?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87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Building a smart TV crawler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C34A22-B536-4AD6-9646-5F1C956253EF}"/>
              </a:ext>
            </a:extLst>
          </p:cNvPr>
          <p:cNvSpPr txBox="1">
            <a:spLocks/>
          </p:cNvSpPr>
          <p:nvPr/>
        </p:nvSpPr>
        <p:spPr>
          <a:xfrm>
            <a:off x="588027" y="1299543"/>
            <a:ext cx="4818860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Automate TV interactions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Install and launch channels (apps)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Play videos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Detect privacy leaks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Decrypt traffic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Identify sensitive information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056F2-B423-4AF1-AE9E-EA5A43EFD038}"/>
              </a:ext>
            </a:extLst>
          </p:cNvPr>
          <p:cNvSpPr txBox="1">
            <a:spLocks/>
          </p:cNvSpPr>
          <p:nvPr/>
        </p:nvSpPr>
        <p:spPr>
          <a:xfrm>
            <a:off x="5908774" y="1299543"/>
            <a:ext cx="5445009" cy="79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DBD57-9055-489C-947B-EE603425A40D}"/>
              </a:ext>
            </a:extLst>
          </p:cNvPr>
          <p:cNvSpPr txBox="1"/>
          <p:nvPr/>
        </p:nvSpPr>
        <p:spPr>
          <a:xfrm>
            <a:off x="5908775" y="1814256"/>
            <a:ext cx="258918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web &amp; mobile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87270-4C0B-4BF0-A53F-CA97B17853F2}"/>
              </a:ext>
            </a:extLst>
          </p:cNvPr>
          <p:cNvSpPr txBox="1"/>
          <p:nvPr/>
        </p:nvSpPr>
        <p:spPr>
          <a:xfrm>
            <a:off x="8830878" y="1814256"/>
            <a:ext cx="258917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smart TV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B475CB-DAA9-4EA7-B44D-783F7740A1F1}"/>
              </a:ext>
            </a:extLst>
          </p:cNvPr>
          <p:cNvCxnSpPr>
            <a:cxnSpLocks/>
          </p:cNvCxnSpPr>
          <p:nvPr/>
        </p:nvCxnSpPr>
        <p:spPr>
          <a:xfrm>
            <a:off x="5575852" y="727548"/>
            <a:ext cx="0" cy="61304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A03001-FB54-4EED-A9D0-8EDCD2FA5103}"/>
              </a:ext>
            </a:extLst>
          </p:cNvPr>
          <p:cNvGrpSpPr/>
          <p:nvPr/>
        </p:nvGrpSpPr>
        <p:grpSpPr>
          <a:xfrm>
            <a:off x="6264888" y="2614119"/>
            <a:ext cx="1812546" cy="1231298"/>
            <a:chOff x="6264888" y="2614119"/>
            <a:chExt cx="1812546" cy="1231298"/>
          </a:xfrm>
        </p:grpSpPr>
        <p:pic>
          <p:nvPicPr>
            <p:cNvPr id="5124" name="Picture 4" descr="Image result for android debug bridge">
              <a:extLst>
                <a:ext uri="{FF2B5EF4-FFF2-40B4-BE49-F238E27FC236}">
                  <a16:creationId xmlns:a16="http://schemas.microsoft.com/office/drawing/2014/main" id="{7BDF63AB-6538-4093-B09D-CA9CE9A1B5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697"/>
            <a:stretch/>
          </p:blipFill>
          <p:spPr bwMode="auto">
            <a:xfrm>
              <a:off x="7236796" y="2632088"/>
              <a:ext cx="840638" cy="829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Image result for selenium">
              <a:extLst>
                <a:ext uri="{FF2B5EF4-FFF2-40B4-BE49-F238E27FC236}">
                  <a16:creationId xmlns:a16="http://schemas.microsoft.com/office/drawing/2014/main" id="{521536A7-A3EE-48E1-9BCE-F4D286FF0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4704" y="2614119"/>
              <a:ext cx="942092" cy="847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CADC9B-80CC-46C9-AC48-2091FC19CAB1}"/>
                </a:ext>
              </a:extLst>
            </p:cNvPr>
            <p:cNvSpPr txBox="1"/>
            <p:nvPr/>
          </p:nvSpPr>
          <p:spPr>
            <a:xfrm>
              <a:off x="6264888" y="3383752"/>
              <a:ext cx="1812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known tools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09A798-EFEC-43D3-A02A-39D1A9DD1F54}"/>
              </a:ext>
            </a:extLst>
          </p:cNvPr>
          <p:cNvGrpSpPr/>
          <p:nvPr/>
        </p:nvGrpSpPr>
        <p:grpSpPr>
          <a:xfrm>
            <a:off x="5908760" y="4370858"/>
            <a:ext cx="2589181" cy="1434271"/>
            <a:chOff x="5908760" y="4370858"/>
            <a:chExt cx="2589181" cy="1434271"/>
          </a:xfrm>
        </p:grpSpPr>
        <p:pic>
          <p:nvPicPr>
            <p:cNvPr id="5126" name="Picture 6" descr="Image result for https lock">
              <a:extLst>
                <a:ext uri="{FF2B5EF4-FFF2-40B4-BE49-F238E27FC236}">
                  <a16:creationId xmlns:a16="http://schemas.microsoft.com/office/drawing/2014/main" id="{37B92111-CDA9-41AC-95C0-25872FE8B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6149" y="4370858"/>
              <a:ext cx="1342482" cy="603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F22C19-E7E0-41B6-923E-481FE79A3D4E}"/>
                </a:ext>
              </a:extLst>
            </p:cNvPr>
            <p:cNvSpPr txBox="1"/>
            <p:nvPr/>
          </p:nvSpPr>
          <p:spPr>
            <a:xfrm>
              <a:off x="5908760" y="4974132"/>
              <a:ext cx="25891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allows changing  root cert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B8B47A-F5FF-41A9-B24B-3DCC8F34DD00}"/>
              </a:ext>
            </a:extLst>
          </p:cNvPr>
          <p:cNvGrpSpPr/>
          <p:nvPr/>
        </p:nvGrpSpPr>
        <p:grpSpPr>
          <a:xfrm>
            <a:off x="9170194" y="2508084"/>
            <a:ext cx="1812545" cy="1316430"/>
            <a:chOff x="9170194" y="2508084"/>
            <a:chExt cx="1812545" cy="1316430"/>
          </a:xfrm>
        </p:grpSpPr>
        <p:pic>
          <p:nvPicPr>
            <p:cNvPr id="13" name="Graphic 12" descr="Remote control">
              <a:extLst>
                <a:ext uri="{FF2B5EF4-FFF2-40B4-BE49-F238E27FC236}">
                  <a16:creationId xmlns:a16="http://schemas.microsoft.com/office/drawing/2014/main" id="{B9FD6EDF-3D17-48CA-81AA-AF69D9AB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668263" y="2508084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E8F441-B00C-4546-B009-B0A8775C4355}"/>
                </a:ext>
              </a:extLst>
            </p:cNvPr>
            <p:cNvSpPr txBox="1"/>
            <p:nvPr/>
          </p:nvSpPr>
          <p:spPr>
            <a:xfrm>
              <a:off x="9170194" y="3362849"/>
              <a:ext cx="18125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limited API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0708C2-CE84-4C83-AAFE-4170A681D6CD}"/>
              </a:ext>
            </a:extLst>
          </p:cNvPr>
          <p:cNvGrpSpPr/>
          <p:nvPr/>
        </p:nvGrpSpPr>
        <p:grpSpPr>
          <a:xfrm>
            <a:off x="8764602" y="4090620"/>
            <a:ext cx="2589181" cy="1714508"/>
            <a:chOff x="8764602" y="4090620"/>
            <a:chExt cx="2589181" cy="1714508"/>
          </a:xfrm>
        </p:grpSpPr>
        <p:pic>
          <p:nvPicPr>
            <p:cNvPr id="5128" name="Picture 8" descr="https://www.cc.gatech.edu/~pearce/favicon.png">
              <a:extLst>
                <a:ext uri="{FF2B5EF4-FFF2-40B4-BE49-F238E27FC236}">
                  <a16:creationId xmlns:a16="http://schemas.microsoft.com/office/drawing/2014/main" id="{F7331EFE-41BB-492A-86BA-547D1485F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5052" y="4090620"/>
              <a:ext cx="820822" cy="82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0F3E3D-CCC9-442E-AA54-7C4B5D3A86B0}"/>
                </a:ext>
              </a:extLst>
            </p:cNvPr>
            <p:cNvSpPr txBox="1"/>
            <p:nvPr/>
          </p:nvSpPr>
          <p:spPr>
            <a:xfrm>
              <a:off x="8764602" y="4974131"/>
              <a:ext cx="25891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+mj-lt"/>
                </a:rPr>
                <a:t>prohibits changing  root cert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929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Our contributions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32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C34A22-B536-4AD6-9646-5F1C956253EF}"/>
              </a:ext>
            </a:extLst>
          </p:cNvPr>
          <p:cNvSpPr txBox="1">
            <a:spLocks/>
          </p:cNvSpPr>
          <p:nvPr/>
        </p:nvSpPr>
        <p:spPr>
          <a:xfrm>
            <a:off x="588027" y="1299543"/>
            <a:ext cx="4818860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Automate TV interactions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Install and launch channels (apps)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Play videos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Detect privacy leaks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Decrypt traffic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Identify sensitive information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056F2-B423-4AF1-AE9E-EA5A43EFD038}"/>
              </a:ext>
            </a:extLst>
          </p:cNvPr>
          <p:cNvSpPr txBox="1">
            <a:spLocks/>
          </p:cNvSpPr>
          <p:nvPr/>
        </p:nvSpPr>
        <p:spPr>
          <a:xfrm>
            <a:off x="5908774" y="1299543"/>
            <a:ext cx="5445009" cy="791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Contributions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B475CB-DAA9-4EA7-B44D-783F7740A1F1}"/>
              </a:ext>
            </a:extLst>
          </p:cNvPr>
          <p:cNvCxnSpPr>
            <a:cxnSpLocks/>
          </p:cNvCxnSpPr>
          <p:nvPr/>
        </p:nvCxnSpPr>
        <p:spPr>
          <a:xfrm>
            <a:off x="5575852" y="727548"/>
            <a:ext cx="0" cy="61304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0B2D248-7772-4038-8753-6630B7496D2D}"/>
              </a:ext>
            </a:extLst>
          </p:cNvPr>
          <p:cNvSpPr txBox="1"/>
          <p:nvPr/>
        </p:nvSpPr>
        <p:spPr>
          <a:xfrm>
            <a:off x="5908774" y="2231420"/>
            <a:ext cx="5859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Built general-purpose smart TV crawler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First large-scale analysis of channels</a:t>
            </a:r>
          </a:p>
        </p:txBody>
      </p:sp>
      <p:pic>
        <p:nvPicPr>
          <p:cNvPr id="24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AACA853A-74E3-49D5-9703-557A59652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33" y="3444994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A47337DB-C173-490F-B47C-171B530E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525" y="3370478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6C88F3-9CFA-4CE6-A053-D4DBD32BA7E8}"/>
              </a:ext>
            </a:extLst>
          </p:cNvPr>
          <p:cNvSpPr txBox="1"/>
          <p:nvPr/>
        </p:nvSpPr>
        <p:spPr>
          <a:xfrm>
            <a:off x="5908774" y="4352638"/>
            <a:ext cx="5859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Sensitive info shared with 3</a:t>
            </a:r>
            <a:r>
              <a:rPr lang="en-US" sz="2400" baseline="30000" dirty="0">
                <a:latin typeface="+mj-lt"/>
              </a:rPr>
              <a:t>rd</a:t>
            </a:r>
            <a:r>
              <a:rPr lang="en-US" sz="2400" dirty="0">
                <a:latin typeface="+mj-lt"/>
              </a:rPr>
              <a:t> party ad/tracking services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Tracking on children without consent</a:t>
            </a:r>
          </a:p>
        </p:txBody>
      </p:sp>
      <p:pic>
        <p:nvPicPr>
          <p:cNvPr id="26" name="Picture 4" descr="Image result for ftc">
            <a:extLst>
              <a:ext uri="{FF2B5EF4-FFF2-40B4-BE49-F238E27FC236}">
                <a16:creationId xmlns:a16="http://schemas.microsoft.com/office/drawing/2014/main" id="{045DB782-E54E-4325-B49F-8996A4425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250" y="5948888"/>
            <a:ext cx="1426186" cy="380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aphic 26" descr="Bug">
            <a:extLst>
              <a:ext uri="{FF2B5EF4-FFF2-40B4-BE49-F238E27FC236}">
                <a16:creationId xmlns:a16="http://schemas.microsoft.com/office/drawing/2014/main" id="{269F0607-9013-4354-B6EB-1B07F16B9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7760" y="10156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7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Automating interactions with smart TVs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C34A22-B536-4AD6-9646-5F1C956253EF}"/>
              </a:ext>
            </a:extLst>
          </p:cNvPr>
          <p:cNvSpPr txBox="1">
            <a:spLocks/>
          </p:cNvSpPr>
          <p:nvPr/>
        </p:nvSpPr>
        <p:spPr>
          <a:xfrm>
            <a:off x="588027" y="1299543"/>
            <a:ext cx="4818860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Automate TV interactions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Install and launch channels (apps)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Play videos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99DF8B-AFA1-4168-9C9F-082EF618C80E}"/>
              </a:ext>
            </a:extLst>
          </p:cNvPr>
          <p:cNvGrpSpPr/>
          <p:nvPr/>
        </p:nvGrpSpPr>
        <p:grpSpPr>
          <a:xfrm>
            <a:off x="7472982" y="1583268"/>
            <a:ext cx="1750531" cy="1750532"/>
            <a:chOff x="7409024" y="2366975"/>
            <a:chExt cx="1750531" cy="1750532"/>
          </a:xfrm>
        </p:grpSpPr>
        <p:pic>
          <p:nvPicPr>
            <p:cNvPr id="12" name="Graphic 11" descr="Laptop">
              <a:extLst>
                <a:ext uri="{FF2B5EF4-FFF2-40B4-BE49-F238E27FC236}">
                  <a16:creationId xmlns:a16="http://schemas.microsoft.com/office/drawing/2014/main" id="{D000E76E-EAE8-4783-B703-D5682A056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09024" y="2366975"/>
              <a:ext cx="1750531" cy="1750532"/>
            </a:xfrm>
            <a:prstGeom prst="rect">
              <a:avLst/>
            </a:prstGeom>
          </p:spPr>
        </p:pic>
        <p:pic>
          <p:nvPicPr>
            <p:cNvPr id="13" name="Graphic 12" descr="Bug">
              <a:extLst>
                <a:ext uri="{FF2B5EF4-FFF2-40B4-BE49-F238E27FC236}">
                  <a16:creationId xmlns:a16="http://schemas.microsoft.com/office/drawing/2014/main" id="{0DE3DB88-4325-48C0-A1A2-577AE4FD5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14890" y="2890202"/>
              <a:ext cx="538798" cy="538798"/>
            </a:xfrm>
            <a:prstGeom prst="rect">
              <a:avLst/>
            </a:prstGeom>
          </p:spPr>
        </p:pic>
      </p:grpSp>
      <p:pic>
        <p:nvPicPr>
          <p:cNvPr id="15" name="Graphic 14" descr="Television">
            <a:extLst>
              <a:ext uri="{FF2B5EF4-FFF2-40B4-BE49-F238E27FC236}">
                <a16:creationId xmlns:a16="http://schemas.microsoft.com/office/drawing/2014/main" id="{FEBB6753-383A-4DB8-9605-937F65541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4487" y="4126039"/>
            <a:ext cx="1927520" cy="1927520"/>
          </a:xfrm>
          <a:prstGeom prst="rect">
            <a:avLst/>
          </a:prstGeom>
        </p:spPr>
      </p:pic>
      <p:pic>
        <p:nvPicPr>
          <p:cNvPr id="16" name="Graphic 15" descr="Wireless router">
            <a:extLst>
              <a:ext uri="{FF2B5EF4-FFF2-40B4-BE49-F238E27FC236}">
                <a16:creationId xmlns:a16="http://schemas.microsoft.com/office/drawing/2014/main" id="{37066462-1220-4537-9977-7DEB882796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1617" y="1922535"/>
            <a:ext cx="1115639" cy="111563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8C3C795-A496-4018-B646-ADEEDAD4AEF6}"/>
              </a:ext>
            </a:extLst>
          </p:cNvPr>
          <p:cNvGrpSpPr/>
          <p:nvPr/>
        </p:nvGrpSpPr>
        <p:grpSpPr>
          <a:xfrm>
            <a:off x="8705284" y="2480355"/>
            <a:ext cx="1446333" cy="1840927"/>
            <a:chOff x="8705284" y="2480355"/>
            <a:chExt cx="1446333" cy="184092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20A830-8AE9-4F40-895E-96B2FB65D953}"/>
                </a:ext>
              </a:extLst>
            </p:cNvPr>
            <p:cNvCxnSpPr>
              <a:cxnSpLocks/>
              <a:endCxn id="16" idx="1"/>
            </p:cNvCxnSpPr>
            <p:nvPr/>
          </p:nvCxnSpPr>
          <p:spPr>
            <a:xfrm>
              <a:off x="9223513" y="2480355"/>
              <a:ext cx="928104" cy="0"/>
            </a:xfrm>
            <a:prstGeom prst="line">
              <a:avLst/>
            </a:prstGeom>
            <a:ln w="38100">
              <a:solidFill>
                <a:schemeClr val="accent6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13EECC-E689-44FD-8718-A3C482E7F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5284" y="3147350"/>
              <a:ext cx="7046" cy="1173932"/>
            </a:xfrm>
            <a:prstGeom prst="line">
              <a:avLst/>
            </a:prstGeom>
            <a:ln w="38100">
              <a:solidFill>
                <a:schemeClr val="accent6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4CA9E4-A140-4396-A020-F66E7FE2A9CA}"/>
                </a:ext>
              </a:extLst>
            </p:cNvPr>
            <p:cNvSpPr txBox="1"/>
            <p:nvPr/>
          </p:nvSpPr>
          <p:spPr>
            <a:xfrm>
              <a:off x="8753054" y="3375976"/>
              <a:ext cx="1232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network</a:t>
              </a:r>
            </a:p>
            <a:p>
              <a:r>
                <a:rPr lang="en-US" sz="2000" dirty="0">
                  <a:solidFill>
                    <a:schemeClr val="accent6"/>
                  </a:solidFill>
                </a:rPr>
                <a:t>traffic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7F159E-F235-4F14-A769-4B944E2B1769}"/>
              </a:ext>
            </a:extLst>
          </p:cNvPr>
          <p:cNvGrpSpPr/>
          <p:nvPr/>
        </p:nvGrpSpPr>
        <p:grpSpPr>
          <a:xfrm>
            <a:off x="6217696" y="3170011"/>
            <a:ext cx="2138284" cy="1120497"/>
            <a:chOff x="6217696" y="3170011"/>
            <a:chExt cx="2138284" cy="112049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A187AC-C23D-437B-84CD-AB4FF6B0D6BD}"/>
                </a:ext>
              </a:extLst>
            </p:cNvPr>
            <p:cNvCxnSpPr>
              <a:cxnSpLocks/>
            </p:cNvCxnSpPr>
            <p:nvPr/>
          </p:nvCxnSpPr>
          <p:spPr>
            <a:xfrm>
              <a:off x="8183557" y="3170011"/>
              <a:ext cx="0" cy="1120497"/>
            </a:xfrm>
            <a:prstGeom prst="line">
              <a:avLst/>
            </a:prstGeom>
            <a:ln w="38100">
              <a:solidFill>
                <a:schemeClr val="accent2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491910F-A395-4457-8288-7EBBEF153221}"/>
                </a:ext>
              </a:extLst>
            </p:cNvPr>
            <p:cNvSpPr txBox="1"/>
            <p:nvPr/>
          </p:nvSpPr>
          <p:spPr>
            <a:xfrm>
              <a:off x="6217696" y="3178467"/>
              <a:ext cx="15090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2"/>
                  </a:solidFill>
                </a:rPr>
                <a:t>remote control commands</a:t>
              </a:r>
            </a:p>
          </p:txBody>
        </p:sp>
        <p:pic>
          <p:nvPicPr>
            <p:cNvPr id="31" name="Graphic 30" descr="Remote control">
              <a:extLst>
                <a:ext uri="{FF2B5EF4-FFF2-40B4-BE49-F238E27FC236}">
                  <a16:creationId xmlns:a16="http://schemas.microsoft.com/office/drawing/2014/main" id="{4FAD28EE-A67C-4B26-8795-14A91796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41580" y="3241609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148B8F3-11FA-4CCB-BF00-9670A45DAC0B}"/>
              </a:ext>
            </a:extLst>
          </p:cNvPr>
          <p:cNvGrpSpPr/>
          <p:nvPr/>
        </p:nvGrpSpPr>
        <p:grpSpPr>
          <a:xfrm>
            <a:off x="3148545" y="4306432"/>
            <a:ext cx="4027507" cy="1926661"/>
            <a:chOff x="3148545" y="4306432"/>
            <a:chExt cx="4027507" cy="1926661"/>
          </a:xfrm>
        </p:grpSpPr>
        <p:pic>
          <p:nvPicPr>
            <p:cNvPr id="7170" name="Picture 2" descr="Image result for ClonerAlliance Flint">
              <a:extLst>
                <a:ext uri="{FF2B5EF4-FFF2-40B4-BE49-F238E27FC236}">
                  <a16:creationId xmlns:a16="http://schemas.microsoft.com/office/drawing/2014/main" id="{1F3FA1A7-7D83-4CFE-A9E7-EC79AF2A3F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8545" y="4306432"/>
              <a:ext cx="2383696" cy="174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8B3953-ABDF-4DF5-8A69-8B5BC2C50A48}"/>
                </a:ext>
              </a:extLst>
            </p:cNvPr>
            <p:cNvSpPr txBox="1"/>
            <p:nvPr/>
          </p:nvSpPr>
          <p:spPr>
            <a:xfrm>
              <a:off x="3148545" y="5832983"/>
              <a:ext cx="2383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HDMI capture card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4C13128-E168-4D30-8603-B0009DE14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2241" y="5101446"/>
              <a:ext cx="1643811" cy="0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EC374A-F215-469D-9F7B-66CC55E58413}"/>
                </a:ext>
              </a:extLst>
            </p:cNvPr>
            <p:cNvSpPr txBox="1"/>
            <p:nvPr/>
          </p:nvSpPr>
          <p:spPr>
            <a:xfrm>
              <a:off x="5615322" y="5249274"/>
              <a:ext cx="1560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HDMI output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09BC59A-F0C0-462B-B830-7D4BF8FDEC9F}"/>
              </a:ext>
            </a:extLst>
          </p:cNvPr>
          <p:cNvGrpSpPr/>
          <p:nvPr/>
        </p:nvGrpSpPr>
        <p:grpSpPr>
          <a:xfrm>
            <a:off x="4275628" y="2645294"/>
            <a:ext cx="3108859" cy="1927519"/>
            <a:chOff x="4275628" y="2645294"/>
            <a:chExt cx="3108859" cy="1927519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E329C39-14D0-49F3-82CC-D522A29A2E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0421" y="2645294"/>
              <a:ext cx="2634066" cy="1927519"/>
            </a:xfrm>
            <a:prstGeom prst="line">
              <a:avLst/>
            </a:prstGeom>
            <a:ln w="38100">
              <a:solidFill>
                <a:schemeClr val="accent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695C81B-4C7D-422D-BF81-24FBFB9F4EDC}"/>
                </a:ext>
              </a:extLst>
            </p:cNvPr>
            <p:cNvSpPr txBox="1"/>
            <p:nvPr/>
          </p:nvSpPr>
          <p:spPr>
            <a:xfrm rot="19453127">
              <a:off x="4275628" y="3190360"/>
              <a:ext cx="29968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video &amp; audio via USB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175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TV crawler interacting with a single channel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34</a:t>
            </a:fld>
            <a:endParaRPr lang="en-US"/>
          </a:p>
        </p:txBody>
      </p:sp>
      <p:pic>
        <p:nvPicPr>
          <p:cNvPr id="3" name="crawler">
            <a:hlinkClick r:id="" action="ppaction://media"/>
            <a:extLst>
              <a:ext uri="{FF2B5EF4-FFF2-40B4-BE49-F238E27FC236}">
                <a16:creationId xmlns:a16="http://schemas.microsoft.com/office/drawing/2014/main" id="{F88C6046-7FB5-4912-B2A7-1596FB028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7669" y="1284357"/>
            <a:ext cx="7076661" cy="47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TV crawler interacting with channels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35</a:t>
            </a:fld>
            <a:endParaRPr lang="en-US"/>
          </a:p>
        </p:txBody>
      </p:sp>
      <p:pic>
        <p:nvPicPr>
          <p:cNvPr id="3" name="Online Media 2" descr="Smart TV Crawler Interacting with Channels">
            <a:hlinkClick r:id="" action="ppaction://media"/>
            <a:extLst>
              <a:ext uri="{FF2B5EF4-FFF2-40B4-BE49-F238E27FC236}">
                <a16:creationId xmlns:a16="http://schemas.microsoft.com/office/drawing/2014/main" id="{5E4CB827-BB60-E0C6-F04E-C9F124E9087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94816" y="1232599"/>
            <a:ext cx="9258475" cy="52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8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Challenges of automatic interactions with channels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416476-3B08-48F0-B09C-F7071D69A0D4}"/>
              </a:ext>
            </a:extLst>
          </p:cNvPr>
          <p:cNvSpPr/>
          <p:nvPr/>
        </p:nvSpPr>
        <p:spPr>
          <a:xfrm>
            <a:off x="616225" y="1421296"/>
            <a:ext cx="5091689" cy="6659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navigating to video</a:t>
            </a:r>
          </a:p>
        </p:txBody>
      </p:sp>
      <p:pic>
        <p:nvPicPr>
          <p:cNvPr id="6" name="Picture 4" descr="AsianCrush screenshot">
            <a:extLst>
              <a:ext uri="{FF2B5EF4-FFF2-40B4-BE49-F238E27FC236}">
                <a16:creationId xmlns:a16="http://schemas.microsoft.com/office/drawing/2014/main" id="{EE6D2909-5BFE-456D-A08D-CF28E85D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6" y="2547169"/>
            <a:ext cx="5091690" cy="288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AFC916-E903-421D-8DFB-45F50971C118}"/>
              </a:ext>
            </a:extLst>
          </p:cNvPr>
          <p:cNvSpPr/>
          <p:nvPr/>
        </p:nvSpPr>
        <p:spPr>
          <a:xfrm>
            <a:off x="6484088" y="1421296"/>
            <a:ext cx="5091689" cy="6659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detecting video playback</a:t>
            </a:r>
          </a:p>
        </p:txBody>
      </p:sp>
      <p:pic>
        <p:nvPicPr>
          <p:cNvPr id="9" name="Graphic 8" descr="Presentation with media">
            <a:extLst>
              <a:ext uri="{FF2B5EF4-FFF2-40B4-BE49-F238E27FC236}">
                <a16:creationId xmlns:a16="http://schemas.microsoft.com/office/drawing/2014/main" id="{D4653DEE-8F50-4006-9AB2-0B2F1583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1826" y="2547169"/>
            <a:ext cx="2888974" cy="288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9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Challenges of automatic interactions with channels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37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416476-3B08-48F0-B09C-F7071D69A0D4}"/>
              </a:ext>
            </a:extLst>
          </p:cNvPr>
          <p:cNvSpPr/>
          <p:nvPr/>
        </p:nvSpPr>
        <p:spPr>
          <a:xfrm>
            <a:off x="616225" y="1421296"/>
            <a:ext cx="5091689" cy="6659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navigating to video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AFC916-E903-421D-8DFB-45F50971C118}"/>
              </a:ext>
            </a:extLst>
          </p:cNvPr>
          <p:cNvSpPr/>
          <p:nvPr/>
        </p:nvSpPr>
        <p:spPr>
          <a:xfrm>
            <a:off x="6484088" y="1421296"/>
            <a:ext cx="5091689" cy="66592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detecting video playback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BE544-75CC-498F-A716-CB13B48C8237}"/>
              </a:ext>
            </a:extLst>
          </p:cNvPr>
          <p:cNvSpPr txBox="1"/>
          <p:nvPr/>
        </p:nvSpPr>
        <p:spPr>
          <a:xfrm>
            <a:off x="616225" y="2631470"/>
            <a:ext cx="50916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Sample 100 channels and find popular key sequences:</a:t>
            </a:r>
          </a:p>
          <a:p>
            <a:endParaRPr lang="en-US" sz="2400" dirty="0">
              <a:latin typeface="+mj-lt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[OK, OK, OK]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[Down, OK, OK]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[OK, OK, Down, OK, Down, OK]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Crawler brute-forces key sequences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356ECB-8DE6-4A7C-A4FE-72CBF79466EF}"/>
              </a:ext>
            </a:extLst>
          </p:cNvPr>
          <p:cNvSpPr txBox="1"/>
          <p:nvPr/>
        </p:nvSpPr>
        <p:spPr>
          <a:xfrm>
            <a:off x="6541212" y="2631470"/>
            <a:ext cx="509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Detect at least 5 seconds of audio playback</a:t>
            </a:r>
          </a:p>
        </p:txBody>
      </p:sp>
    </p:spTree>
    <p:extLst>
      <p:ext uri="{BB962C8B-B14F-4D97-AF65-F5344CB8AC3E}">
        <p14:creationId xmlns:p14="http://schemas.microsoft.com/office/powerpoint/2010/main" val="264780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Detecting video playback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683A322F-F4F4-4521-AB2E-1515ABC98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92" y="2384011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BC0DB4-BB8F-4BC9-84C1-D14D3941B871}"/>
              </a:ext>
            </a:extLst>
          </p:cNvPr>
          <p:cNvSpPr/>
          <p:nvPr/>
        </p:nvSpPr>
        <p:spPr>
          <a:xfrm>
            <a:off x="2345332" y="2247609"/>
            <a:ext cx="4059818" cy="677075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audio detected (62%)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A263B43-1131-4CF8-8752-23B374CE55E5}"/>
              </a:ext>
            </a:extLst>
          </p:cNvPr>
          <p:cNvGrpSpPr/>
          <p:nvPr/>
        </p:nvGrpSpPr>
        <p:grpSpPr>
          <a:xfrm>
            <a:off x="2394193" y="2924684"/>
            <a:ext cx="3708179" cy="1430404"/>
            <a:chOff x="2394193" y="2924684"/>
            <a:chExt cx="3708179" cy="143040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8545F6-6B9E-45E0-8BB1-B9499B6150A2}"/>
                </a:ext>
              </a:extLst>
            </p:cNvPr>
            <p:cNvCxnSpPr>
              <a:cxnSpLocks/>
            </p:cNvCxnSpPr>
            <p:nvPr/>
          </p:nvCxnSpPr>
          <p:spPr>
            <a:xfrm>
              <a:off x="2394193" y="2924684"/>
              <a:ext cx="565392" cy="80271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83945F4-011A-4357-94FF-EA725BC0C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7201" y="2924684"/>
              <a:ext cx="1025171" cy="905675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E888C0-59DF-4FDD-BE20-975E501BFF80}"/>
                </a:ext>
              </a:extLst>
            </p:cNvPr>
            <p:cNvSpPr/>
            <p:nvPr/>
          </p:nvSpPr>
          <p:spPr>
            <a:xfrm>
              <a:off x="2910724" y="3678013"/>
              <a:ext cx="2289489" cy="67707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manual sample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B6A030D-A72C-475C-8788-F2FE2D98EE0A}"/>
              </a:ext>
            </a:extLst>
          </p:cNvPr>
          <p:cNvGrpSpPr/>
          <p:nvPr/>
        </p:nvGrpSpPr>
        <p:grpSpPr>
          <a:xfrm>
            <a:off x="2910724" y="4491202"/>
            <a:ext cx="2289489" cy="677075"/>
            <a:chOff x="2910724" y="4491202"/>
            <a:chExt cx="2289489" cy="67707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EEA6ED1-18C3-4E77-BAE7-43E26DF41BB7}"/>
                </a:ext>
              </a:extLst>
            </p:cNvPr>
            <p:cNvSpPr/>
            <p:nvPr/>
          </p:nvSpPr>
          <p:spPr>
            <a:xfrm>
              <a:off x="2910724" y="4491202"/>
              <a:ext cx="2052166" cy="67707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correct (96%)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F7D68E-E1AC-400C-A77C-2679A5D5A54B}"/>
                </a:ext>
              </a:extLst>
            </p:cNvPr>
            <p:cNvSpPr/>
            <p:nvPr/>
          </p:nvSpPr>
          <p:spPr>
            <a:xfrm>
              <a:off x="4962890" y="4491202"/>
              <a:ext cx="237323" cy="677075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FP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63EB206-19E1-4556-A58C-A2AF874D5A6A}"/>
              </a:ext>
            </a:extLst>
          </p:cNvPr>
          <p:cNvGrpSpPr/>
          <p:nvPr/>
        </p:nvGrpSpPr>
        <p:grpSpPr>
          <a:xfrm>
            <a:off x="6502872" y="2736220"/>
            <a:ext cx="3108798" cy="1618868"/>
            <a:chOff x="6502872" y="2736220"/>
            <a:chExt cx="3108798" cy="161886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23EE4BF-740B-4C70-90E0-704F49C97CAC}"/>
                </a:ext>
              </a:extLst>
            </p:cNvPr>
            <p:cNvCxnSpPr>
              <a:cxnSpLocks/>
            </p:cNvCxnSpPr>
            <p:nvPr/>
          </p:nvCxnSpPr>
          <p:spPr>
            <a:xfrm>
              <a:off x="6502872" y="2924684"/>
              <a:ext cx="714606" cy="802718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2B990D9-7268-4B67-8F5D-580D0946B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7018" y="2736220"/>
              <a:ext cx="474652" cy="1094139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F74742-C01E-4C79-BFC1-FB53C5710492}"/>
                </a:ext>
              </a:extLst>
            </p:cNvPr>
            <p:cNvSpPr/>
            <p:nvPr/>
          </p:nvSpPr>
          <p:spPr>
            <a:xfrm>
              <a:off x="7019403" y="3678013"/>
              <a:ext cx="2289489" cy="67707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manual sample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07CD35F-CB20-475F-8CA2-D09C2BE91E4D}"/>
              </a:ext>
            </a:extLst>
          </p:cNvPr>
          <p:cNvSpPr/>
          <p:nvPr/>
        </p:nvSpPr>
        <p:spPr>
          <a:xfrm>
            <a:off x="6405150" y="2247609"/>
            <a:ext cx="3308592" cy="677075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audio detected (38%)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86332C-F834-4251-8148-0C0077568EB3}"/>
              </a:ext>
            </a:extLst>
          </p:cNvPr>
          <p:cNvGrpSpPr/>
          <p:nvPr/>
        </p:nvGrpSpPr>
        <p:grpSpPr>
          <a:xfrm>
            <a:off x="7019404" y="4491201"/>
            <a:ext cx="2289488" cy="677075"/>
            <a:chOff x="7019404" y="4491201"/>
            <a:chExt cx="2289488" cy="67707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05B36A-9473-4074-9063-3F023EB0624F}"/>
                </a:ext>
              </a:extLst>
            </p:cNvPr>
            <p:cNvSpPr/>
            <p:nvPr/>
          </p:nvSpPr>
          <p:spPr>
            <a:xfrm>
              <a:off x="7019404" y="4491201"/>
              <a:ext cx="1705788" cy="67707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stuck (75%)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F84BF88-55EF-4661-BA76-8F8C1D23015A}"/>
                </a:ext>
              </a:extLst>
            </p:cNvPr>
            <p:cNvSpPr/>
            <p:nvPr/>
          </p:nvSpPr>
          <p:spPr>
            <a:xfrm>
              <a:off x="8725192" y="4491201"/>
              <a:ext cx="583700" cy="67707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+mj-lt"/>
                </a:rPr>
                <a:t>no video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463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Design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39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CF56D3-62F3-4DE0-95B1-F175221D8C2B}"/>
              </a:ext>
            </a:extLst>
          </p:cNvPr>
          <p:cNvSpPr txBox="1">
            <a:spLocks/>
          </p:cNvSpPr>
          <p:nvPr/>
        </p:nvSpPr>
        <p:spPr>
          <a:xfrm>
            <a:off x="588027" y="1299543"/>
            <a:ext cx="4818860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Automate TV interactions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Install and launch channels (apps)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Play videos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Detect privacy leaks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Decrypt traffic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Identify sensitive information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FC551E36-30DD-4662-BD1C-498B3CDD4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1310" y="2269303"/>
            <a:ext cx="497016" cy="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07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Smart home IoT security &amp; 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28EEF6-9AD1-4F9B-B4F0-09AFEF19CB3F}"/>
              </a:ext>
            </a:extLst>
          </p:cNvPr>
          <p:cNvGrpSpPr/>
          <p:nvPr/>
        </p:nvGrpSpPr>
        <p:grpSpPr>
          <a:xfrm>
            <a:off x="2397600" y="1929600"/>
            <a:ext cx="6619147" cy="2044800"/>
            <a:chOff x="2397600" y="1929600"/>
            <a:chExt cx="6619147" cy="20448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EE79F2-0E92-4895-A287-1419E23F6D5D}"/>
                </a:ext>
              </a:extLst>
            </p:cNvPr>
            <p:cNvSpPr txBox="1"/>
            <p:nvPr/>
          </p:nvSpPr>
          <p:spPr>
            <a:xfrm>
              <a:off x="5209999" y="2277332"/>
              <a:ext cx="3806748" cy="1697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measuring at scale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placing observation points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protecting privacy of subjects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966C64A-4A4F-442D-919E-130579639F60}"/>
                </a:ext>
              </a:extLst>
            </p:cNvPr>
            <p:cNvSpPr/>
            <p:nvPr/>
          </p:nvSpPr>
          <p:spPr>
            <a:xfrm>
              <a:off x="3312000" y="1929600"/>
              <a:ext cx="2037600" cy="1526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sz="2800" b="1" dirty="0">
                  <a:solidFill>
                    <a:schemeClr val="accent1"/>
                  </a:solidFill>
                  <a:latin typeface="Calibri Light" panose="020F0302020204030204"/>
                </a:rPr>
                <a:t>in the wild</a:t>
              </a:r>
            </a:p>
          </p:txBody>
        </p:sp>
        <p:pic>
          <p:nvPicPr>
            <p:cNvPr id="26" name="Graphic 25" descr="Globe">
              <a:extLst>
                <a:ext uri="{FF2B5EF4-FFF2-40B4-BE49-F238E27FC236}">
                  <a16:creationId xmlns:a16="http://schemas.microsoft.com/office/drawing/2014/main" id="{EEBF62D2-B8FC-444E-B311-69194B3DA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97600" y="2235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28D1A3-D87A-4B15-A0A2-FAB09B409E2C}"/>
              </a:ext>
            </a:extLst>
          </p:cNvPr>
          <p:cNvGrpSpPr/>
          <p:nvPr/>
        </p:nvGrpSpPr>
        <p:grpSpPr>
          <a:xfrm>
            <a:off x="2397600" y="3759600"/>
            <a:ext cx="7397020" cy="1526400"/>
            <a:chOff x="2397600" y="3759600"/>
            <a:chExt cx="7397020" cy="15264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B55FD7-62FB-4D0A-91E7-8C7A696A8EA0}"/>
                </a:ext>
              </a:extLst>
            </p:cNvPr>
            <p:cNvSpPr txBox="1"/>
            <p:nvPr/>
          </p:nvSpPr>
          <p:spPr>
            <a:xfrm>
              <a:off x="5183999" y="4131265"/>
              <a:ext cx="4610621" cy="114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achieving realistic interactions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understanding underlying behaviors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E77149B-5B11-4DC1-881E-2F39EAB0DF2A}"/>
                </a:ext>
              </a:extLst>
            </p:cNvPr>
            <p:cNvSpPr/>
            <p:nvPr/>
          </p:nvSpPr>
          <p:spPr>
            <a:xfrm>
              <a:off x="3312000" y="3759600"/>
              <a:ext cx="2037600" cy="15264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800" b="1" dirty="0">
                  <a:solidFill>
                    <a:schemeClr val="accent1"/>
                  </a:solidFill>
                  <a:latin typeface="Calibri Light" panose="020F0302020204030204"/>
                </a:rPr>
                <a:t>in the lab</a:t>
              </a:r>
            </a:p>
          </p:txBody>
        </p:sp>
        <p:pic>
          <p:nvPicPr>
            <p:cNvPr id="27" name="Graphic 26" descr="Microscope">
              <a:extLst>
                <a:ext uri="{FF2B5EF4-FFF2-40B4-BE49-F238E27FC236}">
                  <a16:creationId xmlns:a16="http://schemas.microsoft.com/office/drawing/2014/main" id="{729458D6-EE9C-4836-A51E-FB15F9E74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97600" y="4065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FA77F7-4614-4742-8AC7-C154C9F18B2A}"/>
              </a:ext>
            </a:extLst>
          </p:cNvPr>
          <p:cNvGrpSpPr/>
          <p:nvPr/>
        </p:nvGrpSpPr>
        <p:grpSpPr>
          <a:xfrm>
            <a:off x="630587" y="2169315"/>
            <a:ext cx="1770613" cy="2916231"/>
            <a:chOff x="630587" y="2169315"/>
            <a:chExt cx="1770613" cy="2916231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5BD85406-A600-40C7-8F66-9A42152A364C}"/>
                </a:ext>
              </a:extLst>
            </p:cNvPr>
            <p:cNvSpPr/>
            <p:nvPr/>
          </p:nvSpPr>
          <p:spPr>
            <a:xfrm>
              <a:off x="1486800" y="2635200"/>
              <a:ext cx="914400" cy="2158464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399AB5-CD22-4D9E-A8A6-15E5BB25EBD6}"/>
                </a:ext>
              </a:extLst>
            </p:cNvPr>
            <p:cNvSpPr txBox="1"/>
            <p:nvPr/>
          </p:nvSpPr>
          <p:spPr>
            <a:xfrm>
              <a:off x="630587" y="2169315"/>
              <a:ext cx="15792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+mj-lt"/>
                </a:rPr>
                <a:t>discover systematic trend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5CFB03-B0C5-4174-B782-66A7D27618D5}"/>
                </a:ext>
              </a:extLst>
            </p:cNvPr>
            <p:cNvSpPr txBox="1"/>
            <p:nvPr/>
          </p:nvSpPr>
          <p:spPr>
            <a:xfrm>
              <a:off x="662401" y="4579254"/>
              <a:ext cx="1195264" cy="506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chemeClr val="accent2"/>
                  </a:solidFill>
                  <a:latin typeface="+mj-lt"/>
                </a:rPr>
                <a:t>deep-dive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41EB94-69D8-44C4-BE28-A194968F6A70}"/>
              </a:ext>
            </a:extLst>
          </p:cNvPr>
          <p:cNvGrpSpPr/>
          <p:nvPr/>
        </p:nvGrpSpPr>
        <p:grpSpPr>
          <a:xfrm>
            <a:off x="3759200" y="1053082"/>
            <a:ext cx="3429000" cy="933771"/>
            <a:chOff x="3759200" y="1053082"/>
            <a:chExt cx="3429000" cy="933771"/>
          </a:xfrm>
        </p:grpSpPr>
        <p:pic>
          <p:nvPicPr>
            <p:cNvPr id="18" name="Graphic 17" descr="Security camera">
              <a:extLst>
                <a:ext uri="{FF2B5EF4-FFF2-40B4-BE49-F238E27FC236}">
                  <a16:creationId xmlns:a16="http://schemas.microsoft.com/office/drawing/2014/main" id="{BD77F4A5-10B7-4D34-B687-A7451D605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52200" y="1053082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Television">
              <a:extLst>
                <a:ext uri="{FF2B5EF4-FFF2-40B4-BE49-F238E27FC236}">
                  <a16:creationId xmlns:a16="http://schemas.microsoft.com/office/drawing/2014/main" id="{5A7E0BD9-BDC1-4453-8F54-581ADA82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73800" y="1072453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Lightbulb">
              <a:extLst>
                <a:ext uri="{FF2B5EF4-FFF2-40B4-BE49-F238E27FC236}">
                  <a16:creationId xmlns:a16="http://schemas.microsoft.com/office/drawing/2014/main" id="{E197BC6C-8C78-4F72-825E-9D205695C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59200" y="1072453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ADC949-BCB3-4324-9CA6-D3092E6D0555}"/>
              </a:ext>
            </a:extLst>
          </p:cNvPr>
          <p:cNvGrpSpPr/>
          <p:nvPr/>
        </p:nvGrpSpPr>
        <p:grpSpPr>
          <a:xfrm>
            <a:off x="9168000" y="2140532"/>
            <a:ext cx="2745572" cy="1833868"/>
            <a:chOff x="9168000" y="2140532"/>
            <a:chExt cx="2745572" cy="1833868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90882C5-48AF-4EFF-B55B-1E2BF729C982}"/>
                </a:ext>
              </a:extLst>
            </p:cNvPr>
            <p:cNvSpPr/>
            <p:nvPr/>
          </p:nvSpPr>
          <p:spPr>
            <a:xfrm>
              <a:off x="9168000" y="2140532"/>
              <a:ext cx="158400" cy="1833868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741185-8FE8-4C68-B843-1879CD5C8CC7}"/>
                </a:ext>
              </a:extLst>
            </p:cNvPr>
            <p:cNvSpPr txBox="1"/>
            <p:nvPr/>
          </p:nvSpPr>
          <p:spPr>
            <a:xfrm>
              <a:off x="9496825" y="2540491"/>
              <a:ext cx="24167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Built system that crowd-sources network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EFA0D-0941-47E2-903B-D57E1A1D2D54}"/>
              </a:ext>
            </a:extLst>
          </p:cNvPr>
          <p:cNvGrpSpPr/>
          <p:nvPr/>
        </p:nvGrpSpPr>
        <p:grpSpPr>
          <a:xfrm>
            <a:off x="9799200" y="4190989"/>
            <a:ext cx="2173173" cy="1126546"/>
            <a:chOff x="9799200" y="4190989"/>
            <a:chExt cx="2173173" cy="1126546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CB941A0-3D24-4AEB-885A-F1AAE64A9B37}"/>
                </a:ext>
              </a:extLst>
            </p:cNvPr>
            <p:cNvSpPr/>
            <p:nvPr/>
          </p:nvSpPr>
          <p:spPr>
            <a:xfrm>
              <a:off x="9799200" y="4190989"/>
              <a:ext cx="118200" cy="1126546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C2BA41-1A24-427D-B47E-635333E6E33A}"/>
                </a:ext>
              </a:extLst>
            </p:cNvPr>
            <p:cNvSpPr txBox="1"/>
            <p:nvPr/>
          </p:nvSpPr>
          <p:spPr>
            <a:xfrm>
              <a:off x="10072800" y="4238168"/>
              <a:ext cx="18995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Built system that interacts with smart TV apps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07DFBB2-189A-44F9-A23E-A366873BCE31}"/>
              </a:ext>
            </a:extLst>
          </p:cNvPr>
          <p:cNvSpPr txBox="1"/>
          <p:nvPr/>
        </p:nvSpPr>
        <p:spPr>
          <a:xfrm>
            <a:off x="9496825" y="938813"/>
            <a:ext cx="241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err="1">
                <a:solidFill>
                  <a:schemeClr val="accent1"/>
                </a:solidFill>
                <a:latin typeface="+mj-lt"/>
              </a:rPr>
              <a:t>arXiv</a:t>
            </a:r>
            <a:r>
              <a:rPr lang="en-US" sz="2400" b="1" dirty="0">
                <a:solidFill>
                  <a:schemeClr val="accent1"/>
                </a:solidFill>
                <a:latin typeface="+mj-lt"/>
              </a:rPr>
              <a:t> ‘19, CCS ‘19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10D7C08-D6C6-41E3-88B7-CF17EA1BF68D}"/>
              </a:ext>
            </a:extLst>
          </p:cNvPr>
          <p:cNvGrpSpPr/>
          <p:nvPr/>
        </p:nvGrpSpPr>
        <p:grpSpPr>
          <a:xfrm>
            <a:off x="2794429" y="5568591"/>
            <a:ext cx="1677150" cy="1238697"/>
            <a:chOff x="643974" y="4677673"/>
            <a:chExt cx="2377631" cy="1756053"/>
          </a:xfrm>
        </p:grpSpPr>
        <p:pic>
          <p:nvPicPr>
            <p:cNvPr id="41" name="Graphic 40" descr="Users">
              <a:extLst>
                <a:ext uri="{FF2B5EF4-FFF2-40B4-BE49-F238E27FC236}">
                  <a16:creationId xmlns:a16="http://schemas.microsoft.com/office/drawing/2014/main" id="{76AC7708-0AF0-4162-9725-545584DEA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435875" y="4677673"/>
              <a:ext cx="914400" cy="914400"/>
            </a:xfrm>
            <a:prstGeom prst="rect">
              <a:avLst/>
            </a:prstGeom>
          </p:spPr>
        </p:pic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0605DC28-BE7F-46EE-907D-33F46BF327DF}"/>
                </a:ext>
              </a:extLst>
            </p:cNvPr>
            <p:cNvSpPr txBox="1">
              <a:spLocks/>
            </p:cNvSpPr>
            <p:nvPr/>
          </p:nvSpPr>
          <p:spPr>
            <a:xfrm>
              <a:off x="643974" y="5442445"/>
              <a:ext cx="2377631" cy="9912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+mj-lt"/>
                </a:rPr>
                <a:t>5k users</a:t>
              </a:r>
              <a:br>
                <a:rPr lang="en-US" sz="2000" dirty="0">
                  <a:latin typeface="+mj-lt"/>
                </a:rPr>
              </a:br>
              <a:r>
                <a:rPr lang="en-US" sz="2000" dirty="0">
                  <a:latin typeface="+mj-lt"/>
                </a:rPr>
                <a:t>50k devices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33655-A428-4195-AB9B-39637FA95C69}"/>
              </a:ext>
            </a:extLst>
          </p:cNvPr>
          <p:cNvGrpSpPr/>
          <p:nvPr/>
        </p:nvGrpSpPr>
        <p:grpSpPr>
          <a:xfrm>
            <a:off x="8157373" y="5478757"/>
            <a:ext cx="1782493" cy="1344243"/>
            <a:chOff x="3994910" y="4528044"/>
            <a:chExt cx="2526972" cy="1905681"/>
          </a:xfrm>
        </p:grpSpPr>
        <p:pic>
          <p:nvPicPr>
            <p:cNvPr id="44" name="Picture 2" descr="Image result for federal trade commission logo">
              <a:extLst>
                <a:ext uri="{FF2B5EF4-FFF2-40B4-BE49-F238E27FC236}">
                  <a16:creationId xmlns:a16="http://schemas.microsoft.com/office/drawing/2014/main" id="{97CE446F-A9AC-4C73-9EEC-63EAB41A69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195" y="452804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4C27C8C3-10BB-446C-B224-033319D2E001}"/>
                </a:ext>
              </a:extLst>
            </p:cNvPr>
            <p:cNvSpPr txBox="1">
              <a:spLocks/>
            </p:cNvSpPr>
            <p:nvPr/>
          </p:nvSpPr>
          <p:spPr>
            <a:xfrm>
              <a:off x="3994910" y="5442444"/>
              <a:ext cx="2526972" cy="9912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+mj-lt"/>
                </a:rPr>
                <a:t>FTC investigations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7669428-0E4E-477A-A80D-FD0A4A2685DF}"/>
              </a:ext>
            </a:extLst>
          </p:cNvPr>
          <p:cNvGrpSpPr/>
          <p:nvPr/>
        </p:nvGrpSpPr>
        <p:grpSpPr>
          <a:xfrm>
            <a:off x="6383462" y="5453378"/>
            <a:ext cx="1677150" cy="1368178"/>
            <a:chOff x="2275598" y="4505936"/>
            <a:chExt cx="2377631" cy="1939612"/>
          </a:xfrm>
        </p:grpSpPr>
        <p:pic>
          <p:nvPicPr>
            <p:cNvPr id="50" name="Graphic 49" descr="Child with balloon">
              <a:extLst>
                <a:ext uri="{FF2B5EF4-FFF2-40B4-BE49-F238E27FC236}">
                  <a16:creationId xmlns:a16="http://schemas.microsoft.com/office/drawing/2014/main" id="{4B1824AE-A4FD-44B3-AE7D-3A316997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07213" y="4505936"/>
              <a:ext cx="914400" cy="914400"/>
            </a:xfrm>
            <a:prstGeom prst="rect">
              <a:avLst/>
            </a:prstGeom>
          </p:spPr>
        </p:pic>
        <p:sp>
          <p:nvSpPr>
            <p:cNvPr id="51" name="Content Placeholder 2">
              <a:extLst>
                <a:ext uri="{FF2B5EF4-FFF2-40B4-BE49-F238E27FC236}">
                  <a16:creationId xmlns:a16="http://schemas.microsoft.com/office/drawing/2014/main" id="{C2BFBD17-0870-4357-A7F8-78702310A5C2}"/>
                </a:ext>
              </a:extLst>
            </p:cNvPr>
            <p:cNvSpPr txBox="1">
              <a:spLocks/>
            </p:cNvSpPr>
            <p:nvPr/>
          </p:nvSpPr>
          <p:spPr>
            <a:xfrm>
              <a:off x="2275598" y="5454267"/>
              <a:ext cx="2377631" cy="9912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+mj-lt"/>
                </a:rPr>
                <a:t>child privacy violation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8C76AB-CD77-485C-88C2-3D66848F979B}"/>
              </a:ext>
            </a:extLst>
          </p:cNvPr>
          <p:cNvGrpSpPr/>
          <p:nvPr/>
        </p:nvGrpSpPr>
        <p:grpSpPr>
          <a:xfrm>
            <a:off x="4701610" y="5524739"/>
            <a:ext cx="1346379" cy="1297460"/>
            <a:chOff x="3080618" y="5300983"/>
            <a:chExt cx="1762285" cy="1698254"/>
          </a:xfrm>
        </p:grpSpPr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7EA39FF8-CCB5-42FE-96A4-E5C1B02BD644}"/>
                </a:ext>
              </a:extLst>
            </p:cNvPr>
            <p:cNvSpPr txBox="1">
              <a:spLocks/>
            </p:cNvSpPr>
            <p:nvPr/>
          </p:nvSpPr>
          <p:spPr>
            <a:xfrm>
              <a:off x="3080618" y="6007956"/>
              <a:ext cx="1762285" cy="9912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+mj-lt"/>
                </a:rPr>
                <a:t>tracking on smart TVs</a:t>
              </a:r>
            </a:p>
          </p:txBody>
        </p:sp>
        <p:pic>
          <p:nvPicPr>
            <p:cNvPr id="52" name="Graphic 51" descr="Television">
              <a:extLst>
                <a:ext uri="{FF2B5EF4-FFF2-40B4-BE49-F238E27FC236}">
                  <a16:creationId xmlns:a16="http://schemas.microsoft.com/office/drawing/2014/main" id="{5602EBFC-96DF-4C38-9320-292F3335D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23962" y="5300983"/>
              <a:ext cx="844253" cy="84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425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Detecting privacy leaks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40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CF56D3-62F3-4DE0-95B1-F175221D8C2B}"/>
              </a:ext>
            </a:extLst>
          </p:cNvPr>
          <p:cNvSpPr txBox="1">
            <a:spLocks/>
          </p:cNvSpPr>
          <p:nvPr/>
        </p:nvSpPr>
        <p:spPr>
          <a:xfrm>
            <a:off x="588027" y="1299543"/>
            <a:ext cx="4818860" cy="492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</a:rPr>
              <a:t>Design Goals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+mj-l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accent3"/>
                </a:solidFill>
                <a:latin typeface="+mj-lt"/>
              </a:rPr>
              <a:t>Automate TV interactions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/>
                </a:solidFill>
                <a:latin typeface="+mj-lt"/>
              </a:rPr>
              <a:t> Install and launch channels (apps)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3"/>
                </a:solidFill>
                <a:latin typeface="+mj-lt"/>
              </a:rPr>
              <a:t> Play videos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/>
                </a:solidFill>
                <a:latin typeface="+mj-lt"/>
              </a:rPr>
              <a:t>Detect privacy leaks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Decrypt traffic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+mj-lt"/>
              </a:rPr>
              <a:t> Identify sensitive information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007843-3ED0-447E-B6F9-B0086828422C}"/>
              </a:ext>
            </a:extLst>
          </p:cNvPr>
          <p:cNvGrpSpPr/>
          <p:nvPr/>
        </p:nvGrpSpPr>
        <p:grpSpPr>
          <a:xfrm>
            <a:off x="5504719" y="1576287"/>
            <a:ext cx="3882769" cy="4470291"/>
            <a:chOff x="7014539" y="1576287"/>
            <a:chExt cx="3882769" cy="447029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870C2E0-3797-4201-B8AF-1FA94D8F08CE}"/>
                </a:ext>
              </a:extLst>
            </p:cNvPr>
            <p:cNvGrpSpPr/>
            <p:nvPr/>
          </p:nvGrpSpPr>
          <p:grpSpPr>
            <a:xfrm>
              <a:off x="7103034" y="1576287"/>
              <a:ext cx="1750531" cy="1750532"/>
              <a:chOff x="7409024" y="2366975"/>
              <a:chExt cx="1750531" cy="1750532"/>
            </a:xfrm>
          </p:grpSpPr>
          <p:pic>
            <p:nvPicPr>
              <p:cNvPr id="8" name="Graphic 7" descr="Laptop">
                <a:extLst>
                  <a:ext uri="{FF2B5EF4-FFF2-40B4-BE49-F238E27FC236}">
                    <a16:creationId xmlns:a16="http://schemas.microsoft.com/office/drawing/2014/main" id="{2F9CA8F3-66E3-42E7-9CBB-B0A28B5AA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09024" y="2366975"/>
                <a:ext cx="1750531" cy="1750532"/>
              </a:xfrm>
              <a:prstGeom prst="rect">
                <a:avLst/>
              </a:prstGeom>
            </p:spPr>
          </p:pic>
          <p:pic>
            <p:nvPicPr>
              <p:cNvPr id="9" name="Graphic 8" descr="Bug">
                <a:extLst>
                  <a:ext uri="{FF2B5EF4-FFF2-40B4-BE49-F238E27FC236}">
                    <a16:creationId xmlns:a16="http://schemas.microsoft.com/office/drawing/2014/main" id="{B8BE52BA-C4CB-43E7-B208-4A2B9EED2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014890" y="2890202"/>
                <a:ext cx="538798" cy="538798"/>
              </a:xfrm>
              <a:prstGeom prst="rect">
                <a:avLst/>
              </a:prstGeom>
            </p:spPr>
          </p:pic>
        </p:grpSp>
        <p:pic>
          <p:nvPicPr>
            <p:cNvPr id="10" name="Graphic 9" descr="Television">
              <a:extLst>
                <a:ext uri="{FF2B5EF4-FFF2-40B4-BE49-F238E27FC236}">
                  <a16:creationId xmlns:a16="http://schemas.microsoft.com/office/drawing/2014/main" id="{2FB82269-8D96-4F70-B281-67D0E33F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14539" y="4119058"/>
              <a:ext cx="1927520" cy="1927520"/>
            </a:xfrm>
            <a:prstGeom prst="rect">
              <a:avLst/>
            </a:prstGeom>
          </p:spPr>
        </p:pic>
        <p:pic>
          <p:nvPicPr>
            <p:cNvPr id="11" name="Graphic 10" descr="Wireless router">
              <a:extLst>
                <a:ext uri="{FF2B5EF4-FFF2-40B4-BE49-F238E27FC236}">
                  <a16:creationId xmlns:a16="http://schemas.microsoft.com/office/drawing/2014/main" id="{60A93605-EFBF-43D6-8950-7BA254C13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81669" y="1915554"/>
              <a:ext cx="1115639" cy="111563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4F52949-9811-4C1B-8074-050E6B4C5F51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8748861" y="2473374"/>
              <a:ext cx="928104" cy="0"/>
            </a:xfrm>
            <a:prstGeom prst="line">
              <a:avLst/>
            </a:prstGeom>
            <a:ln w="38100">
              <a:solidFill>
                <a:schemeClr val="accent6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80359D-4234-4046-98D6-6005F8046D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93309" y="3147350"/>
              <a:ext cx="7046" cy="1173932"/>
            </a:xfrm>
            <a:prstGeom prst="line">
              <a:avLst/>
            </a:prstGeom>
            <a:ln w="38100">
              <a:solidFill>
                <a:schemeClr val="accent6"/>
              </a:solidFill>
              <a:prstDash val="solid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52B2EA3-8C25-45BB-8301-87E9F6F6480A}"/>
                </a:ext>
              </a:extLst>
            </p:cNvPr>
            <p:cNvSpPr txBox="1"/>
            <p:nvPr/>
          </p:nvSpPr>
          <p:spPr>
            <a:xfrm>
              <a:off x="8041079" y="3375976"/>
              <a:ext cx="12323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network</a:t>
              </a:r>
            </a:p>
            <a:p>
              <a:r>
                <a:rPr lang="en-US" sz="2000" dirty="0">
                  <a:solidFill>
                    <a:schemeClr val="accent6"/>
                  </a:solidFill>
                </a:rPr>
                <a:t>traffic</a:t>
              </a:r>
            </a:p>
          </p:txBody>
        </p:sp>
      </p:grpSp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37262AA4-C64A-4357-AB12-0E7B0C060E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4086" y="4517565"/>
            <a:ext cx="937795" cy="9377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DACD55-6B64-4CBB-80FE-6CAC377CC06C}"/>
              </a:ext>
            </a:extLst>
          </p:cNvPr>
          <p:cNvSpPr txBox="1"/>
          <p:nvPr/>
        </p:nvSpPr>
        <p:spPr>
          <a:xfrm>
            <a:off x="8030919" y="4716017"/>
            <a:ext cx="3012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set up a fake account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E708C2-4AA1-402C-A32A-EFB468688ADB}"/>
              </a:ext>
            </a:extLst>
          </p:cNvPr>
          <p:cNvSpPr txBox="1"/>
          <p:nvPr/>
        </p:nvSpPr>
        <p:spPr>
          <a:xfrm>
            <a:off x="8030919" y="3245529"/>
            <a:ext cx="346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man-in-the-middle the connection</a:t>
            </a:r>
          </a:p>
        </p:txBody>
      </p:sp>
    </p:spTree>
    <p:extLst>
      <p:ext uri="{BB962C8B-B14F-4D97-AF65-F5344CB8AC3E}">
        <p14:creationId xmlns:p14="http://schemas.microsoft.com/office/powerpoint/2010/main" val="41200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Man-in-the-middling traffic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D407E747-C875-45A7-A723-257D0E94E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732" y="981001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22F8B108-A53F-488E-84DE-EFA784E4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5" y="892525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508AF-E827-4B5B-A17C-A993E611234C}"/>
              </a:ext>
            </a:extLst>
          </p:cNvPr>
          <p:cNvSpPr txBox="1"/>
          <p:nvPr/>
        </p:nvSpPr>
        <p:spPr>
          <a:xfrm>
            <a:off x="361048" y="1850883"/>
            <a:ext cx="5020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Rooted device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Changed to our certificate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Used Frida to bypass channel-level certificate pinning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Decrypted almost all connections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2A7441-8AAE-4DB8-818C-31518B7D2045}"/>
              </a:ext>
            </a:extLst>
          </p:cNvPr>
          <p:cNvSpPr txBox="1"/>
          <p:nvPr/>
        </p:nvSpPr>
        <p:spPr>
          <a:xfrm>
            <a:off x="6096000" y="1850883"/>
            <a:ext cx="5505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Unable to root device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Opportunistic man-in-the-middling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FDE29F-62FF-46D3-B60E-5D51C26CF912}"/>
              </a:ext>
            </a:extLst>
          </p:cNvPr>
          <p:cNvGrpSpPr/>
          <p:nvPr/>
        </p:nvGrpSpPr>
        <p:grpSpPr>
          <a:xfrm>
            <a:off x="6096000" y="3168271"/>
            <a:ext cx="5345176" cy="1938992"/>
            <a:chOff x="6096000" y="3964006"/>
            <a:chExt cx="5345176" cy="1938992"/>
          </a:xfrm>
        </p:grpSpPr>
        <p:pic>
          <p:nvPicPr>
            <p:cNvPr id="9" name="Graphic 8" descr="Presentation with media">
              <a:extLst>
                <a:ext uri="{FF2B5EF4-FFF2-40B4-BE49-F238E27FC236}">
                  <a16:creationId xmlns:a16="http://schemas.microsoft.com/office/drawing/2014/main" id="{8012F309-EF9A-4AEE-A457-4E604093E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6000" y="4194839"/>
              <a:ext cx="1359966" cy="135996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7DCA91-4B14-495C-829F-F4A25F9F1914}"/>
                </a:ext>
              </a:extLst>
            </p:cNvPr>
            <p:cNvSpPr txBox="1"/>
            <p:nvPr/>
          </p:nvSpPr>
          <p:spPr>
            <a:xfrm>
              <a:off x="9971728" y="3964006"/>
              <a:ext cx="146944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Server 1</a:t>
              </a:r>
            </a:p>
            <a:p>
              <a:endParaRPr lang="en-US" sz="2400" dirty="0">
                <a:latin typeface="+mj-lt"/>
              </a:endParaRPr>
            </a:p>
            <a:p>
              <a:r>
                <a:rPr lang="en-US" sz="2400" dirty="0">
                  <a:latin typeface="+mj-lt"/>
                </a:rPr>
                <a:t>Server 2</a:t>
              </a:r>
            </a:p>
            <a:p>
              <a:endParaRPr lang="en-US" sz="2400" dirty="0">
                <a:latin typeface="+mj-lt"/>
              </a:endParaRPr>
            </a:p>
            <a:p>
              <a:r>
                <a:rPr lang="en-US" sz="2400" dirty="0">
                  <a:latin typeface="+mj-lt"/>
                </a:rPr>
                <a:t>Server 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D0DA1E9-B6FC-4C90-8B9B-4CDB23689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5966" y="4285337"/>
              <a:ext cx="2426183" cy="11914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2F5BC29-C086-4517-B4A3-F6150904C22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7545545" y="4816305"/>
              <a:ext cx="2426183" cy="117197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B60BEA7-A605-4194-9E6E-192A3CC419C1}"/>
                </a:ext>
              </a:extLst>
            </p:cNvPr>
            <p:cNvCxnSpPr>
              <a:cxnSpLocks/>
            </p:cNvCxnSpPr>
            <p:nvPr/>
          </p:nvCxnSpPr>
          <p:spPr>
            <a:xfrm>
              <a:off x="7455966" y="5256776"/>
              <a:ext cx="2426183" cy="383625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FCBC19F-BCD6-4E72-B27C-423D07D3454A}"/>
              </a:ext>
            </a:extLst>
          </p:cNvPr>
          <p:cNvSpPr txBox="1"/>
          <p:nvPr/>
        </p:nvSpPr>
        <p:spPr>
          <a:xfrm rot="21417414">
            <a:off x="7476877" y="3076340"/>
            <a:ext cx="23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+mj-lt"/>
              </a:rPr>
              <a:t>validates cert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34F1FF-4B79-45B1-A79E-7517FE873423}"/>
              </a:ext>
            </a:extLst>
          </p:cNvPr>
          <p:cNvSpPr txBox="1"/>
          <p:nvPr/>
        </p:nvSpPr>
        <p:spPr>
          <a:xfrm rot="510924">
            <a:off x="7171043" y="4693755"/>
            <a:ext cx="2801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j-lt"/>
              </a:rPr>
              <a:t>does not validate cert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5B8EC9-25E0-4D5B-86F3-D088F61FC4AD}"/>
              </a:ext>
            </a:extLst>
          </p:cNvPr>
          <p:cNvGrpSpPr/>
          <p:nvPr/>
        </p:nvGrpSpPr>
        <p:grpSpPr>
          <a:xfrm>
            <a:off x="8034083" y="3244122"/>
            <a:ext cx="611422" cy="1640689"/>
            <a:chOff x="8034083" y="4039857"/>
            <a:chExt cx="611422" cy="1640689"/>
          </a:xfrm>
        </p:grpSpPr>
        <p:pic>
          <p:nvPicPr>
            <p:cNvPr id="27" name="Graphic 26" descr="Eye">
              <a:extLst>
                <a:ext uri="{FF2B5EF4-FFF2-40B4-BE49-F238E27FC236}">
                  <a16:creationId xmlns:a16="http://schemas.microsoft.com/office/drawing/2014/main" id="{4B029A04-A733-4C0F-83CB-733CD7C1F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46023" y="4039857"/>
              <a:ext cx="599482" cy="599482"/>
            </a:xfrm>
            <a:prstGeom prst="rect">
              <a:avLst/>
            </a:prstGeom>
          </p:spPr>
        </p:pic>
        <p:pic>
          <p:nvPicPr>
            <p:cNvPr id="28" name="Graphic 27" descr="Eye">
              <a:extLst>
                <a:ext uri="{FF2B5EF4-FFF2-40B4-BE49-F238E27FC236}">
                  <a16:creationId xmlns:a16="http://schemas.microsoft.com/office/drawing/2014/main" id="{A175792A-B09A-4FA8-8411-E29EB405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34083" y="4538632"/>
              <a:ext cx="599482" cy="599482"/>
            </a:xfrm>
            <a:prstGeom prst="rect">
              <a:avLst/>
            </a:prstGeom>
          </p:spPr>
        </p:pic>
        <p:pic>
          <p:nvPicPr>
            <p:cNvPr id="29" name="Graphic 28" descr="Eye">
              <a:extLst>
                <a:ext uri="{FF2B5EF4-FFF2-40B4-BE49-F238E27FC236}">
                  <a16:creationId xmlns:a16="http://schemas.microsoft.com/office/drawing/2014/main" id="{B8762257-0453-483E-A838-640BB9ED0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46023" y="5081064"/>
              <a:ext cx="599482" cy="599482"/>
            </a:xfrm>
            <a:prstGeom prst="rect">
              <a:avLst/>
            </a:prstGeom>
          </p:spPr>
        </p:pic>
      </p:grpSp>
      <p:pic>
        <p:nvPicPr>
          <p:cNvPr id="31" name="Graphic 30" descr="Eye">
            <a:extLst>
              <a:ext uri="{FF2B5EF4-FFF2-40B4-BE49-F238E27FC236}">
                <a16:creationId xmlns:a16="http://schemas.microsoft.com/office/drawing/2014/main" id="{0C8FF23F-868E-4D23-A2DE-4F6639166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8090" y="4389158"/>
            <a:ext cx="599482" cy="5994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E42F287-B6DF-4627-96DE-BA95D0BE76E6}"/>
              </a:ext>
            </a:extLst>
          </p:cNvPr>
          <p:cNvSpPr txBox="1"/>
          <p:nvPr/>
        </p:nvSpPr>
        <p:spPr>
          <a:xfrm>
            <a:off x="6006129" y="5619574"/>
            <a:ext cx="5505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Decrypted at least one connection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from 5% of the channels</a:t>
            </a:r>
          </a:p>
        </p:txBody>
      </p:sp>
    </p:spTree>
    <p:extLst>
      <p:ext uri="{BB962C8B-B14F-4D97-AF65-F5344CB8AC3E}">
        <p14:creationId xmlns:p14="http://schemas.microsoft.com/office/powerpoint/2010/main" val="316119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/>
      <p:bldP spid="24" grpId="0"/>
      <p:bldP spid="25" grpId="0"/>
      <p:bldP spid="3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Findings: Ad/tracking companies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1F8CB1-5E96-477C-978F-FBD9E67D0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0019"/>
              </p:ext>
            </p:extLst>
          </p:nvPr>
        </p:nvGraphicFramePr>
        <p:xfrm>
          <a:off x="893459" y="1308528"/>
          <a:ext cx="9944869" cy="46813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67553">
                  <a:extLst>
                    <a:ext uri="{9D8B030D-6E8A-4147-A177-3AD203B41FA5}">
                      <a16:colId xmlns:a16="http://schemas.microsoft.com/office/drawing/2014/main" val="3996092814"/>
                    </a:ext>
                  </a:extLst>
                </a:gridCol>
                <a:gridCol w="1804882">
                  <a:extLst>
                    <a:ext uri="{9D8B030D-6E8A-4147-A177-3AD203B41FA5}">
                      <a16:colId xmlns:a16="http://schemas.microsoft.com/office/drawing/2014/main" val="4024657217"/>
                    </a:ext>
                  </a:extLst>
                </a:gridCol>
                <a:gridCol w="3260177">
                  <a:extLst>
                    <a:ext uri="{9D8B030D-6E8A-4147-A177-3AD203B41FA5}">
                      <a16:colId xmlns:a16="http://schemas.microsoft.com/office/drawing/2014/main" val="1067330534"/>
                    </a:ext>
                  </a:extLst>
                </a:gridCol>
                <a:gridCol w="1712257">
                  <a:extLst>
                    <a:ext uri="{9D8B030D-6E8A-4147-A177-3AD203B41FA5}">
                      <a16:colId xmlns:a16="http://schemas.microsoft.com/office/drawing/2014/main" val="3262826922"/>
                    </a:ext>
                  </a:extLst>
                </a:gridCol>
              </a:tblGrid>
              <a:tr h="780231"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+mj-lt"/>
                        </a:rPr>
                        <a:t>% 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% channels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069810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Google (Double Click)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7548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Google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36%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70301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Score Card Research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983766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SpotXchange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37325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+mj-lt"/>
                        </a:rPr>
                        <a:t>Innovid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379044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5C08094E-A6E6-4D10-BBCB-E87985D1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85" y="1539692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A515A747-EC06-4B7B-B474-0158CF4F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93" y="1472314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229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Findings: Ad/tracking companies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1F8CB1-5E96-477C-978F-FBD9E67D0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350797"/>
              </p:ext>
            </p:extLst>
          </p:nvPr>
        </p:nvGraphicFramePr>
        <p:xfrm>
          <a:off x="893459" y="1308528"/>
          <a:ext cx="9944869" cy="46813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67553">
                  <a:extLst>
                    <a:ext uri="{9D8B030D-6E8A-4147-A177-3AD203B41FA5}">
                      <a16:colId xmlns:a16="http://schemas.microsoft.com/office/drawing/2014/main" val="3996092814"/>
                    </a:ext>
                  </a:extLst>
                </a:gridCol>
                <a:gridCol w="1804882">
                  <a:extLst>
                    <a:ext uri="{9D8B030D-6E8A-4147-A177-3AD203B41FA5}">
                      <a16:colId xmlns:a16="http://schemas.microsoft.com/office/drawing/2014/main" val="4024657217"/>
                    </a:ext>
                  </a:extLst>
                </a:gridCol>
                <a:gridCol w="3260177">
                  <a:extLst>
                    <a:ext uri="{9D8B030D-6E8A-4147-A177-3AD203B41FA5}">
                      <a16:colId xmlns:a16="http://schemas.microsoft.com/office/drawing/2014/main" val="1067330534"/>
                    </a:ext>
                  </a:extLst>
                </a:gridCol>
                <a:gridCol w="1712257">
                  <a:extLst>
                    <a:ext uri="{9D8B030D-6E8A-4147-A177-3AD203B41FA5}">
                      <a16:colId xmlns:a16="http://schemas.microsoft.com/office/drawing/2014/main" val="3262826922"/>
                    </a:ext>
                  </a:extLst>
                </a:gridCol>
              </a:tblGrid>
              <a:tr h="780231"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+mj-lt"/>
                        </a:rPr>
                        <a:t>% 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% channels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069810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Google (Double Click)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98%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+mj-lt"/>
                        </a:rPr>
                        <a:t>Crashalytics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35%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7548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Google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36%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Google (Double Click)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31%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70301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Score Card Research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Google Analytics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983766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SpotXchange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37325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+mj-lt"/>
                        </a:rPr>
                        <a:t>Innovid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App-Measurement.com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379044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5C08094E-A6E6-4D10-BBCB-E87985D1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85" y="1539692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A515A747-EC06-4B7B-B474-0158CF4F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93" y="1472314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201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Findings: Sensitive data shared with ad/tracking services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1F8CB1-5E96-477C-978F-FBD9E67D0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24526"/>
              </p:ext>
            </p:extLst>
          </p:nvPr>
        </p:nvGraphicFramePr>
        <p:xfrm>
          <a:off x="893459" y="1308528"/>
          <a:ext cx="9944869" cy="46813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67553">
                  <a:extLst>
                    <a:ext uri="{9D8B030D-6E8A-4147-A177-3AD203B41FA5}">
                      <a16:colId xmlns:a16="http://schemas.microsoft.com/office/drawing/2014/main" val="3996092814"/>
                    </a:ext>
                  </a:extLst>
                </a:gridCol>
                <a:gridCol w="1804882">
                  <a:extLst>
                    <a:ext uri="{9D8B030D-6E8A-4147-A177-3AD203B41FA5}">
                      <a16:colId xmlns:a16="http://schemas.microsoft.com/office/drawing/2014/main" val="4024657217"/>
                    </a:ext>
                  </a:extLst>
                </a:gridCol>
                <a:gridCol w="3260177">
                  <a:extLst>
                    <a:ext uri="{9D8B030D-6E8A-4147-A177-3AD203B41FA5}">
                      <a16:colId xmlns:a16="http://schemas.microsoft.com/office/drawing/2014/main" val="1067330534"/>
                    </a:ext>
                  </a:extLst>
                </a:gridCol>
                <a:gridCol w="1712257">
                  <a:extLst>
                    <a:ext uri="{9D8B030D-6E8A-4147-A177-3AD203B41FA5}">
                      <a16:colId xmlns:a16="http://schemas.microsoft.com/office/drawing/2014/main" val="3262826922"/>
                    </a:ext>
                  </a:extLst>
                </a:gridCol>
              </a:tblGrid>
              <a:tr h="780231"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+mj-lt"/>
                        </a:rPr>
                        <a:t>% 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% channels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069810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Ad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32%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7548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Channel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70301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Serial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983766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Zip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37325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City or 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379044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5C08094E-A6E6-4D10-BBCB-E87985D1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85" y="1539692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A515A747-EC06-4B7B-B474-0158CF4F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93" y="1472314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0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Findings: Sensitive data shared with ad/tracking services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1F8CB1-5E96-477C-978F-FBD9E67D0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91893"/>
              </p:ext>
            </p:extLst>
          </p:nvPr>
        </p:nvGraphicFramePr>
        <p:xfrm>
          <a:off x="893459" y="1308528"/>
          <a:ext cx="9944869" cy="46813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167553">
                  <a:extLst>
                    <a:ext uri="{9D8B030D-6E8A-4147-A177-3AD203B41FA5}">
                      <a16:colId xmlns:a16="http://schemas.microsoft.com/office/drawing/2014/main" val="3996092814"/>
                    </a:ext>
                  </a:extLst>
                </a:gridCol>
                <a:gridCol w="1804882">
                  <a:extLst>
                    <a:ext uri="{9D8B030D-6E8A-4147-A177-3AD203B41FA5}">
                      <a16:colId xmlns:a16="http://schemas.microsoft.com/office/drawing/2014/main" val="4024657217"/>
                    </a:ext>
                  </a:extLst>
                </a:gridCol>
                <a:gridCol w="3260177">
                  <a:extLst>
                    <a:ext uri="{9D8B030D-6E8A-4147-A177-3AD203B41FA5}">
                      <a16:colId xmlns:a16="http://schemas.microsoft.com/office/drawing/2014/main" val="1067330534"/>
                    </a:ext>
                  </a:extLst>
                </a:gridCol>
                <a:gridCol w="1712257">
                  <a:extLst>
                    <a:ext uri="{9D8B030D-6E8A-4147-A177-3AD203B41FA5}">
                      <a16:colId xmlns:a16="http://schemas.microsoft.com/office/drawing/2014/main" val="3262826922"/>
                    </a:ext>
                  </a:extLst>
                </a:gridCol>
              </a:tblGrid>
              <a:tr h="780231"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latin typeface="+mj-lt"/>
                        </a:rPr>
                        <a:t>% 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/>
                          <a:ea typeface="+mn-ea"/>
                          <a:cs typeface="+mn-cs"/>
                        </a:rPr>
                        <a:t>% channels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069810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Ad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32%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Android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39%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7548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Channel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Ad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70301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Serial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Serial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983766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Zip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MAC address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37325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City or 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+mj-lt"/>
                        </a:rPr>
                        <a:t>WiFi</a:t>
                      </a:r>
                      <a:r>
                        <a:rPr lang="en-US" sz="2400" dirty="0">
                          <a:latin typeface="+mj-lt"/>
                        </a:rPr>
                        <a:t> SSID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+mj-lt"/>
                        </a:rPr>
                        <a:t>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379044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5C08094E-A6E6-4D10-BBCB-E87985D1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85" y="1539692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A515A747-EC06-4B7B-B474-0158CF4F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893" y="1472314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4AF5F6-2D4B-463C-95E3-E9309C9A8A59}"/>
              </a:ext>
            </a:extLst>
          </p:cNvPr>
          <p:cNvSpPr/>
          <p:nvPr/>
        </p:nvSpPr>
        <p:spPr>
          <a:xfrm>
            <a:off x="5800165" y="5298141"/>
            <a:ext cx="4948517" cy="6339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Privacy for children?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0161A-CDA8-40E8-B273-2929A155B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74" y="2590683"/>
            <a:ext cx="9659698" cy="1676634"/>
          </a:xfrm>
          <a:prstGeom prst="rect">
            <a:avLst/>
          </a:prstGeom>
        </p:spPr>
      </p:pic>
      <p:pic>
        <p:nvPicPr>
          <p:cNvPr id="6" name="Picture 4" descr="Image result for ftc">
            <a:extLst>
              <a:ext uri="{FF2B5EF4-FFF2-40B4-BE49-F238E27FC236}">
                <a16:creationId xmlns:a16="http://schemas.microsoft.com/office/drawing/2014/main" id="{A8945887-0773-4B80-83FE-F0155C85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167" y="1602546"/>
            <a:ext cx="2329999" cy="62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6BC24F-DCB1-411D-BA44-333BDF4D5D3B}"/>
              </a:ext>
            </a:extLst>
          </p:cNvPr>
          <p:cNvSpPr txBox="1"/>
          <p:nvPr/>
        </p:nvSpPr>
        <p:spPr>
          <a:xfrm>
            <a:off x="8292353" y="1682833"/>
            <a:ext cx="2146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September 4,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B2D6A-9D3D-4DB7-8999-6042C922FFCF}"/>
              </a:ext>
            </a:extLst>
          </p:cNvPr>
          <p:cNvSpPr txBox="1"/>
          <p:nvPr/>
        </p:nvSpPr>
        <p:spPr>
          <a:xfrm>
            <a:off x="1006174" y="4650114"/>
            <a:ext cx="9824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The “FTC and New York Attorney General allege that YouTube violated the COPPA Rule by collecting personal information—in the form of 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persistent identifiers</a:t>
            </a:r>
            <a:r>
              <a:rPr lang="en-US" sz="2000" dirty="0">
                <a:latin typeface="+mj-lt"/>
              </a:rPr>
              <a:t> that are used to track users across the Internet—from viewers of 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child-directed channels</a:t>
            </a:r>
            <a:r>
              <a:rPr lang="en-US" sz="2000" dirty="0">
                <a:latin typeface="+mj-lt"/>
              </a:rPr>
              <a:t>, 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without</a:t>
            </a:r>
            <a:r>
              <a:rPr lang="en-US" sz="2000" dirty="0">
                <a:latin typeface="+mj-lt"/>
              </a:rPr>
              <a:t> first notifying parents and getting their </a:t>
            </a:r>
            <a:r>
              <a:rPr lang="en-US" sz="2000" b="1" dirty="0">
                <a:solidFill>
                  <a:schemeClr val="accent2"/>
                </a:solidFill>
                <a:latin typeface="+mj-lt"/>
              </a:rPr>
              <a:t>consent</a:t>
            </a:r>
            <a:r>
              <a:rPr lang="en-US" sz="2000" dirty="0">
                <a:latin typeface="+mj-lt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336110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Findings: Privacy leaks in child-directed channels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1F8CB1-5E96-477C-978F-FBD9E67D0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708168"/>
              </p:ext>
            </p:extLst>
          </p:nvPr>
        </p:nvGraphicFramePr>
        <p:xfrm>
          <a:off x="893458" y="1308528"/>
          <a:ext cx="9846259" cy="489504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788415">
                  <a:extLst>
                    <a:ext uri="{9D8B030D-6E8A-4147-A177-3AD203B41FA5}">
                      <a16:colId xmlns:a16="http://schemas.microsoft.com/office/drawing/2014/main" val="3996092814"/>
                    </a:ext>
                  </a:extLst>
                </a:gridCol>
                <a:gridCol w="3028922">
                  <a:extLst>
                    <a:ext uri="{9D8B030D-6E8A-4147-A177-3AD203B41FA5}">
                      <a16:colId xmlns:a16="http://schemas.microsoft.com/office/drawing/2014/main" val="4024657217"/>
                    </a:ext>
                  </a:extLst>
                </a:gridCol>
                <a:gridCol w="3028922">
                  <a:extLst>
                    <a:ext uri="{9D8B030D-6E8A-4147-A177-3AD203B41FA5}">
                      <a16:colId xmlns:a16="http://schemas.microsoft.com/office/drawing/2014/main" val="1067330534"/>
                    </a:ext>
                  </a:extLst>
                </a:gridCol>
              </a:tblGrid>
              <a:tr h="1223762"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069810"/>
                  </a:ext>
                </a:extLst>
              </a:tr>
              <a:tr h="12237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Number of 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1,882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1,183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75484"/>
                  </a:ext>
                </a:extLst>
              </a:tr>
              <a:tr h="12237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Number of child-directed channels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470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220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70301"/>
                  </a:ext>
                </a:extLst>
              </a:tr>
              <a:tr h="122376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Number of child-directed channels that leaked persistent IDs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+mj-lt"/>
                        </a:rPr>
                        <a:t>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latin typeface="+mj-lt"/>
                        </a:rPr>
                        <a:t>23</a:t>
                      </a:r>
                      <a:endParaRPr lang="en-US" sz="32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983766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5C08094E-A6E6-4D10-BBCB-E87985D15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290" y="1826336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A515A747-EC06-4B7B-B474-0158CF4F6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765" y="1725204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854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Examples of persistent IDs in child-directed channels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48</a:t>
            </a:fld>
            <a:endParaRPr lang="en-US"/>
          </a:p>
        </p:txBody>
      </p:sp>
      <p:pic>
        <p:nvPicPr>
          <p:cNvPr id="24578" name="Picture 2" descr="https://lh5.googleusercontent.com/IEMfyBJi5TtA3kq13cu42TfcWsdFDKKQsS_gTzUSreLe1ix-_ADOCnSgVJfkzFV1qJZlkehGmj0NGaszDmkWRV3_cfNFuYtUWiC4t_34pOrD3RKNkrNceaHCANAD3-WvNl2qWu6Ubvc">
            <a:extLst>
              <a:ext uri="{FF2B5EF4-FFF2-40B4-BE49-F238E27FC236}">
                <a16:creationId xmlns:a16="http://schemas.microsoft.com/office/drawing/2014/main" id="{E241E89D-EE90-4907-9DB0-5E30FE98A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17" y="1370611"/>
            <a:ext cx="4775666" cy="205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D3A5C77-88F8-41E4-8354-80F6C9678193}"/>
              </a:ext>
            </a:extLst>
          </p:cNvPr>
          <p:cNvGrpSpPr/>
          <p:nvPr/>
        </p:nvGrpSpPr>
        <p:grpSpPr>
          <a:xfrm>
            <a:off x="1553417" y="4027260"/>
            <a:ext cx="4901172" cy="2058389"/>
            <a:chOff x="441794" y="3569609"/>
            <a:chExt cx="4901172" cy="2058389"/>
          </a:xfrm>
        </p:grpSpPr>
        <p:pic>
          <p:nvPicPr>
            <p:cNvPr id="24583" name="Picture 7" descr="https://lh4.googleusercontent.com/ugiZUUeSqwAiod69vneVMHHh0dPWKR0pr9mR43OY7LBVH0zm9Uhbg_MLjJ5p66h_G8euCreom-KmPNqOL2o-_nlr5gn9ESzM0MXneduQqWPnSwDE26X1_kN2H7AH3pMfcL0wvZM5HnM">
              <a:extLst>
                <a:ext uri="{FF2B5EF4-FFF2-40B4-BE49-F238E27FC236}">
                  <a16:creationId xmlns:a16="http://schemas.microsoft.com/office/drawing/2014/main" id="{04D409D3-1233-4419-94DE-A9E92C9E82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693"/>
            <a:stretch/>
          </p:blipFill>
          <p:spPr bwMode="auto">
            <a:xfrm>
              <a:off x="441794" y="3569609"/>
              <a:ext cx="2081564" cy="2058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585" name="Picture 9" descr="https://lh4.googleusercontent.com/ugiZUUeSqwAiod69vneVMHHh0dPWKR0pr9mR43OY7LBVH0zm9Uhbg_MLjJ5p66h_G8euCreom-KmPNqOL2o-_nlr5gn9ESzM0MXneduQqWPnSwDE26X1_kN2H7AH3pMfcL0wvZM5HnM">
              <a:extLst>
                <a:ext uri="{FF2B5EF4-FFF2-40B4-BE49-F238E27FC236}">
                  <a16:creationId xmlns:a16="http://schemas.microsoft.com/office/drawing/2014/main" id="{115D4937-C8BF-4318-B697-B7BF8FD558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75"/>
            <a:stretch/>
          </p:blipFill>
          <p:spPr bwMode="auto">
            <a:xfrm>
              <a:off x="2829628" y="3569609"/>
              <a:ext cx="2513338" cy="1283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587" name="Picture 11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72374920-1D92-4EF1-A8C8-45EB5787F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29" y="765042"/>
            <a:ext cx="2357718" cy="99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16090-96D1-4F90-9662-F55EF287FB0B}"/>
              </a:ext>
            </a:extLst>
          </p:cNvPr>
          <p:cNvSpPr/>
          <p:nvPr/>
        </p:nvSpPr>
        <p:spPr>
          <a:xfrm>
            <a:off x="6866964" y="1756634"/>
            <a:ext cx="2841812" cy="122368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Leaked</a:t>
            </a:r>
          </a:p>
          <a:p>
            <a:pPr algn="ctr"/>
            <a:r>
              <a:rPr lang="en-US" sz="2400" dirty="0">
                <a:latin typeface="+mj-lt"/>
              </a:rPr>
              <a:t>Android ID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304270-AF70-49E1-A6CA-AE85E78FD987}"/>
              </a:ext>
            </a:extLst>
          </p:cNvPr>
          <p:cNvSpPr/>
          <p:nvPr/>
        </p:nvSpPr>
        <p:spPr>
          <a:xfrm>
            <a:off x="6862482" y="4167062"/>
            <a:ext cx="2841812" cy="122368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Leaked</a:t>
            </a:r>
          </a:p>
          <a:p>
            <a:pPr algn="ctr"/>
            <a:r>
              <a:rPr lang="en-US" sz="2400" dirty="0">
                <a:latin typeface="+mj-lt"/>
              </a:rPr>
              <a:t>Android ID</a:t>
            </a:r>
          </a:p>
          <a:p>
            <a:pPr algn="ctr"/>
            <a:r>
              <a:rPr lang="en-US" sz="2400" dirty="0">
                <a:latin typeface="+mj-lt"/>
              </a:rPr>
              <a:t>Serial Number</a:t>
            </a:r>
          </a:p>
        </p:txBody>
      </p:sp>
    </p:spTree>
    <p:extLst>
      <p:ext uri="{BB962C8B-B14F-4D97-AF65-F5344CB8AC3E}">
        <p14:creationId xmlns:p14="http://schemas.microsoft.com/office/powerpoint/2010/main" val="221640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Examples of persistent IDs in child-directed channels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49</a:t>
            </a:fld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C616090-96D1-4F90-9662-F55EF287FB0B}"/>
              </a:ext>
            </a:extLst>
          </p:cNvPr>
          <p:cNvSpPr/>
          <p:nvPr/>
        </p:nvSpPr>
        <p:spPr>
          <a:xfrm>
            <a:off x="6866964" y="1756634"/>
            <a:ext cx="2841812" cy="122368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Leaked</a:t>
            </a:r>
          </a:p>
          <a:p>
            <a:pPr algn="ctr"/>
            <a:r>
              <a:rPr lang="en-US" sz="2400" dirty="0">
                <a:latin typeface="+mj-lt"/>
              </a:rPr>
              <a:t>Ad ID</a:t>
            </a:r>
          </a:p>
          <a:p>
            <a:pPr algn="ctr"/>
            <a:r>
              <a:rPr lang="en-US" sz="2400" dirty="0">
                <a:latin typeface="+mj-lt"/>
              </a:rPr>
              <a:t>Serial Number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304270-AF70-49E1-A6CA-AE85E78FD987}"/>
              </a:ext>
            </a:extLst>
          </p:cNvPr>
          <p:cNvSpPr/>
          <p:nvPr/>
        </p:nvSpPr>
        <p:spPr>
          <a:xfrm>
            <a:off x="6862482" y="4167062"/>
            <a:ext cx="2841812" cy="122368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Leaked</a:t>
            </a:r>
          </a:p>
          <a:p>
            <a:pPr algn="ctr"/>
            <a:r>
              <a:rPr lang="en-US" sz="2400" dirty="0">
                <a:latin typeface="+mj-lt"/>
              </a:rPr>
              <a:t>Ad ID</a:t>
            </a:r>
          </a:p>
          <a:p>
            <a:pPr algn="ctr"/>
            <a:r>
              <a:rPr lang="en-US" sz="2400" dirty="0">
                <a:latin typeface="+mj-lt"/>
              </a:rPr>
              <a:t>Serial Number</a:t>
            </a:r>
          </a:p>
        </p:txBody>
      </p:sp>
      <p:pic>
        <p:nvPicPr>
          <p:cNvPr id="27650" name="Picture 2" descr="https://lh4.googleusercontent.com/B8ztQZj9Q2fjR5yh3hc1nZoc2twevVnCEtLkrDF28BfHj2df7jq2vP8_QYgfXGfpbbFxjjWm6hzAo4wqThzlA7y0IvTAMmCDq8OMtJDSLECysUNXC08fK7ivtE6QJ1oZ3vlv-PO6wW0">
            <a:extLst>
              <a:ext uri="{FF2B5EF4-FFF2-40B4-BE49-F238E27FC236}">
                <a16:creationId xmlns:a16="http://schemas.microsoft.com/office/drawing/2014/main" id="{5DE48DC5-4BE1-408D-8A92-18778EB8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2" y="1514643"/>
            <a:ext cx="5576047" cy="170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lh3.googleusercontent.com/B5LFy2Kd-8jv_B089anP2zNS7ChBn9-Nk9v35WSk5TI82D74z5SaseH49PUGaNVoM5pFnd1niB0riTWHh814b3Ch1gtOorXLw4TEqj_LHiscAYl9t2JzM-7tQjSTYrKFLS7ktqpz_pw">
            <a:extLst>
              <a:ext uri="{FF2B5EF4-FFF2-40B4-BE49-F238E27FC236}">
                <a16:creationId xmlns:a16="http://schemas.microsoft.com/office/drawing/2014/main" id="{7C4B5B85-B701-47A5-B2BE-3F0B5D561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42" y="3688355"/>
            <a:ext cx="5576047" cy="186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2592C890-2D80-4BDE-831B-A4424D275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916" y="1045783"/>
            <a:ext cx="1532965" cy="45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4E1A5C1-8D6F-4CDF-AFEF-A65A23FC4128}"/>
              </a:ext>
            </a:extLst>
          </p:cNvPr>
          <p:cNvGrpSpPr/>
          <p:nvPr/>
        </p:nvGrpSpPr>
        <p:grpSpPr>
          <a:xfrm>
            <a:off x="627529" y="5719482"/>
            <a:ext cx="9906000" cy="1001993"/>
            <a:chOff x="627529" y="5719482"/>
            <a:chExt cx="9906000" cy="1001993"/>
          </a:xfrm>
        </p:grpSpPr>
        <p:pic>
          <p:nvPicPr>
            <p:cNvPr id="14" name="Picture 4" descr="Image result for ftc">
              <a:extLst>
                <a:ext uri="{FF2B5EF4-FFF2-40B4-BE49-F238E27FC236}">
                  <a16:creationId xmlns:a16="http://schemas.microsoft.com/office/drawing/2014/main" id="{96FA9BB9-7788-45F2-AE0C-7BD319BF97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507" y="5916671"/>
              <a:ext cx="2329999" cy="622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6140BE-8817-4681-9C6E-3AD16B32D2E3}"/>
                </a:ext>
              </a:extLst>
            </p:cNvPr>
            <p:cNvSpPr txBox="1"/>
            <p:nvPr/>
          </p:nvSpPr>
          <p:spPr>
            <a:xfrm>
              <a:off x="3324722" y="6033567"/>
              <a:ext cx="71101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We are currently working with the FTC for further investigations.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6BB188-60D0-4265-BC3B-D4B14C1DC27C}"/>
                </a:ext>
              </a:extLst>
            </p:cNvPr>
            <p:cNvSpPr/>
            <p:nvPr/>
          </p:nvSpPr>
          <p:spPr>
            <a:xfrm>
              <a:off x="627529" y="5719482"/>
              <a:ext cx="9906000" cy="1001993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672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Studying cyber-criminal ecosystem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5</a:t>
            </a:fld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07D224D-C4ED-4E44-930C-1DD0B8133CD3}"/>
              </a:ext>
            </a:extLst>
          </p:cNvPr>
          <p:cNvGrpSpPr/>
          <p:nvPr/>
        </p:nvGrpSpPr>
        <p:grpSpPr>
          <a:xfrm>
            <a:off x="2397600" y="1929600"/>
            <a:ext cx="6619147" cy="2044800"/>
            <a:chOff x="2397600" y="1929600"/>
            <a:chExt cx="6619147" cy="20448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EE79F2-0E92-4895-A287-1419E23F6D5D}"/>
                </a:ext>
              </a:extLst>
            </p:cNvPr>
            <p:cNvSpPr txBox="1"/>
            <p:nvPr/>
          </p:nvSpPr>
          <p:spPr>
            <a:xfrm>
              <a:off x="5209999" y="2277332"/>
              <a:ext cx="3806748" cy="16970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measuring at scale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placing observation points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protecting privacy of subjects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B7D8B3D-2650-4483-96C3-00817EF4701D}"/>
                </a:ext>
              </a:extLst>
            </p:cNvPr>
            <p:cNvGrpSpPr/>
            <p:nvPr/>
          </p:nvGrpSpPr>
          <p:grpSpPr>
            <a:xfrm>
              <a:off x="2397600" y="1929600"/>
              <a:ext cx="2952000" cy="1526400"/>
              <a:chOff x="2397600" y="1929600"/>
              <a:chExt cx="2952000" cy="152640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6966C64A-4A4F-442D-919E-130579639F60}"/>
                  </a:ext>
                </a:extLst>
              </p:cNvPr>
              <p:cNvSpPr/>
              <p:nvPr/>
            </p:nvSpPr>
            <p:spPr>
              <a:xfrm>
                <a:off x="3312000" y="1929600"/>
                <a:ext cx="2037600" cy="15264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r>
                  <a:rPr lang="en-US" sz="2800" b="1" dirty="0">
                    <a:solidFill>
                      <a:schemeClr val="accent1"/>
                    </a:solidFill>
                    <a:latin typeface="Calibri Light" panose="020F0302020204030204"/>
                  </a:rPr>
                  <a:t>in the wild</a:t>
                </a:r>
              </a:p>
            </p:txBody>
          </p:sp>
          <p:pic>
            <p:nvPicPr>
              <p:cNvPr id="26" name="Graphic 25" descr="Globe">
                <a:extLst>
                  <a:ext uri="{FF2B5EF4-FFF2-40B4-BE49-F238E27FC236}">
                    <a16:creationId xmlns:a16="http://schemas.microsoft.com/office/drawing/2014/main" id="{EEBF62D2-B8FC-444E-B311-69194B3DA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97600" y="22356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81B526E-3A52-41EB-88C3-1E5C908799C2}"/>
              </a:ext>
            </a:extLst>
          </p:cNvPr>
          <p:cNvGrpSpPr/>
          <p:nvPr/>
        </p:nvGrpSpPr>
        <p:grpSpPr>
          <a:xfrm>
            <a:off x="2397600" y="3759600"/>
            <a:ext cx="7397020" cy="1526400"/>
            <a:chOff x="2397600" y="3759600"/>
            <a:chExt cx="7397020" cy="15264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B55FD7-62FB-4D0A-91E7-8C7A696A8EA0}"/>
                </a:ext>
              </a:extLst>
            </p:cNvPr>
            <p:cNvSpPr txBox="1"/>
            <p:nvPr/>
          </p:nvSpPr>
          <p:spPr>
            <a:xfrm>
              <a:off x="5183999" y="4131265"/>
              <a:ext cx="4610621" cy="1143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achieving realistic interactions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+mj-lt"/>
                </a:rPr>
                <a:t>understanding underlying behaviors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60B99C1-DB80-4C35-8356-EFBA3E0A20CF}"/>
                </a:ext>
              </a:extLst>
            </p:cNvPr>
            <p:cNvGrpSpPr/>
            <p:nvPr/>
          </p:nvGrpSpPr>
          <p:grpSpPr>
            <a:xfrm>
              <a:off x="2397600" y="3759600"/>
              <a:ext cx="2952000" cy="1526400"/>
              <a:chOff x="2397600" y="3759600"/>
              <a:chExt cx="2952000" cy="1526400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9E77149B-5B11-4DC1-881E-2F39EAB0DF2A}"/>
                  </a:ext>
                </a:extLst>
              </p:cNvPr>
              <p:cNvSpPr/>
              <p:nvPr/>
            </p:nvSpPr>
            <p:spPr>
              <a:xfrm>
                <a:off x="3312000" y="3759600"/>
                <a:ext cx="2037600" cy="15264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sz="2800" b="1" dirty="0">
                    <a:solidFill>
                      <a:schemeClr val="accent1"/>
                    </a:solidFill>
                    <a:latin typeface="Calibri Light" panose="020F0302020204030204"/>
                  </a:rPr>
                  <a:t>in the lab</a:t>
                </a:r>
              </a:p>
            </p:txBody>
          </p:sp>
          <p:pic>
            <p:nvPicPr>
              <p:cNvPr id="27" name="Graphic 26" descr="Microscope">
                <a:extLst>
                  <a:ext uri="{FF2B5EF4-FFF2-40B4-BE49-F238E27FC236}">
                    <a16:creationId xmlns:a16="http://schemas.microsoft.com/office/drawing/2014/main" id="{729458D6-EE9C-4836-A51E-FB15F9E749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397600" y="406560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14BB133-146E-46CC-B761-DD07D88462C1}"/>
              </a:ext>
            </a:extLst>
          </p:cNvPr>
          <p:cNvGrpSpPr/>
          <p:nvPr/>
        </p:nvGrpSpPr>
        <p:grpSpPr>
          <a:xfrm>
            <a:off x="590457" y="2169315"/>
            <a:ext cx="1810743" cy="3369148"/>
            <a:chOff x="590457" y="2169315"/>
            <a:chExt cx="1810743" cy="3369148"/>
          </a:xfrm>
        </p:grpSpPr>
        <p:sp>
          <p:nvSpPr>
            <p:cNvPr id="28" name="Arrow: Curved Right 27">
              <a:extLst>
                <a:ext uri="{FF2B5EF4-FFF2-40B4-BE49-F238E27FC236}">
                  <a16:creationId xmlns:a16="http://schemas.microsoft.com/office/drawing/2014/main" id="{5BD85406-A600-40C7-8F66-9A42152A364C}"/>
                </a:ext>
              </a:extLst>
            </p:cNvPr>
            <p:cNvSpPr/>
            <p:nvPr/>
          </p:nvSpPr>
          <p:spPr>
            <a:xfrm rot="10800000" flipH="1">
              <a:off x="1486800" y="2635200"/>
              <a:ext cx="914400" cy="2158464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399AB5-CD22-4D9E-A8A6-15E5BB25EBD6}"/>
                </a:ext>
              </a:extLst>
            </p:cNvPr>
            <p:cNvSpPr txBox="1"/>
            <p:nvPr/>
          </p:nvSpPr>
          <p:spPr>
            <a:xfrm>
              <a:off x="630587" y="2169315"/>
              <a:ext cx="15792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+mj-lt"/>
                </a:rPr>
                <a:t>discover systematic trend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5CFB03-B0C5-4174-B782-66A7D27618D5}"/>
                </a:ext>
              </a:extLst>
            </p:cNvPr>
            <p:cNvSpPr txBox="1"/>
            <p:nvPr/>
          </p:nvSpPr>
          <p:spPr>
            <a:xfrm>
              <a:off x="590457" y="4522800"/>
              <a:ext cx="12383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2"/>
                  </a:solidFill>
                  <a:latin typeface="+mj-lt"/>
                </a:rPr>
                <a:t>Identify initial evidence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59F2D1C-E464-4DF2-B90B-991A4A7B3492}"/>
              </a:ext>
            </a:extLst>
          </p:cNvPr>
          <p:cNvGrpSpPr/>
          <p:nvPr/>
        </p:nvGrpSpPr>
        <p:grpSpPr>
          <a:xfrm>
            <a:off x="9168000" y="2140532"/>
            <a:ext cx="2745572" cy="1833868"/>
            <a:chOff x="9168000" y="2140532"/>
            <a:chExt cx="2745572" cy="1833868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C90882C5-48AF-4EFF-B55B-1E2BF729C982}"/>
                </a:ext>
              </a:extLst>
            </p:cNvPr>
            <p:cNvSpPr/>
            <p:nvPr/>
          </p:nvSpPr>
          <p:spPr>
            <a:xfrm>
              <a:off x="9168000" y="2140532"/>
              <a:ext cx="158400" cy="1833868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741185-8FE8-4C68-B843-1879CD5C8CC7}"/>
                </a:ext>
              </a:extLst>
            </p:cNvPr>
            <p:cNvSpPr txBox="1"/>
            <p:nvPr/>
          </p:nvSpPr>
          <p:spPr>
            <a:xfrm>
              <a:off x="9496825" y="2422730"/>
              <a:ext cx="24167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Built system that interacts with criminals to study internal activities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F5E341B-7DBE-45EE-901A-4029781B3758}"/>
              </a:ext>
            </a:extLst>
          </p:cNvPr>
          <p:cNvGrpSpPr/>
          <p:nvPr/>
        </p:nvGrpSpPr>
        <p:grpSpPr>
          <a:xfrm>
            <a:off x="9799200" y="3978968"/>
            <a:ext cx="2173173" cy="1631216"/>
            <a:chOff x="9799200" y="3978968"/>
            <a:chExt cx="2173173" cy="1631216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4CB941A0-3D24-4AEB-885A-F1AAE64A9B37}"/>
                </a:ext>
              </a:extLst>
            </p:cNvPr>
            <p:cNvSpPr/>
            <p:nvPr/>
          </p:nvSpPr>
          <p:spPr>
            <a:xfrm>
              <a:off x="9799200" y="4190989"/>
              <a:ext cx="118200" cy="1126546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AC2BA41-1A24-427D-B47E-635333E6E33A}"/>
                </a:ext>
              </a:extLst>
            </p:cNvPr>
            <p:cNvSpPr txBox="1"/>
            <p:nvPr/>
          </p:nvSpPr>
          <p:spPr>
            <a:xfrm>
              <a:off x="10072800" y="3978968"/>
              <a:ext cx="189957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Built system that interacts with malware to establish ground truth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07DFBB2-189A-44F9-A23E-A366873BCE31}"/>
              </a:ext>
            </a:extLst>
          </p:cNvPr>
          <p:cNvSpPr txBox="1"/>
          <p:nvPr/>
        </p:nvSpPr>
        <p:spPr>
          <a:xfrm>
            <a:off x="7646401" y="938813"/>
            <a:ext cx="426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accent1"/>
                </a:solidFill>
                <a:latin typeface="+mj-lt"/>
              </a:rPr>
              <a:t>IEEE S&amp;P ’18, KDD ‘17, NDSS ‘14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0EE40B-C269-4DA3-83F0-EE82423FC09D}"/>
              </a:ext>
            </a:extLst>
          </p:cNvPr>
          <p:cNvGrpSpPr/>
          <p:nvPr/>
        </p:nvGrpSpPr>
        <p:grpSpPr>
          <a:xfrm>
            <a:off x="5068426" y="962051"/>
            <a:ext cx="2577975" cy="876854"/>
            <a:chOff x="4218824" y="798229"/>
            <a:chExt cx="2577975" cy="87685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CF05AC4-DB1C-4401-BB17-DBC05D9332AC}"/>
                </a:ext>
              </a:extLst>
            </p:cNvPr>
            <p:cNvSpPr/>
            <p:nvPr/>
          </p:nvSpPr>
          <p:spPr>
            <a:xfrm>
              <a:off x="4218824" y="798229"/>
              <a:ext cx="2577975" cy="876854"/>
            </a:xfrm>
            <a:prstGeom prst="roundRect">
              <a:avLst/>
            </a:prstGeom>
            <a:ln w="3810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Graphic 52" descr="Devil face with solid fill">
              <a:extLst>
                <a:ext uri="{FF2B5EF4-FFF2-40B4-BE49-F238E27FC236}">
                  <a16:creationId xmlns:a16="http://schemas.microsoft.com/office/drawing/2014/main" id="{8508E804-5CB4-4761-99FA-44D4A305D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475782" y="942734"/>
              <a:ext cx="571741" cy="571741"/>
            </a:xfrm>
            <a:prstGeom prst="rect">
              <a:avLst/>
            </a:prstGeom>
          </p:spPr>
        </p:pic>
        <p:pic>
          <p:nvPicPr>
            <p:cNvPr id="54" name="Graphic 53" descr="Devil face with solid fill">
              <a:extLst>
                <a:ext uri="{FF2B5EF4-FFF2-40B4-BE49-F238E27FC236}">
                  <a16:creationId xmlns:a16="http://schemas.microsoft.com/office/drawing/2014/main" id="{AF3AD026-CC63-47A1-9D6A-6D8D3673B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1173" y="947444"/>
              <a:ext cx="571741" cy="571741"/>
            </a:xfrm>
            <a:prstGeom prst="rect">
              <a:avLst/>
            </a:prstGeom>
          </p:spPr>
        </p:pic>
        <p:pic>
          <p:nvPicPr>
            <p:cNvPr id="55" name="Graphic 54" descr="Devil face with solid fill">
              <a:extLst>
                <a:ext uri="{FF2B5EF4-FFF2-40B4-BE49-F238E27FC236}">
                  <a16:creationId xmlns:a16="http://schemas.microsoft.com/office/drawing/2014/main" id="{F0B7D0F6-1A38-4A44-950A-7B92EE27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33912" y="943580"/>
              <a:ext cx="571741" cy="571741"/>
            </a:xfrm>
            <a:prstGeom prst="rect">
              <a:avLst/>
            </a:prstGeom>
          </p:spPr>
        </p:pic>
      </p:grpSp>
      <p:pic>
        <p:nvPicPr>
          <p:cNvPr id="56" name="Graphic 55" descr="Research">
            <a:extLst>
              <a:ext uri="{FF2B5EF4-FFF2-40B4-BE49-F238E27FC236}">
                <a16:creationId xmlns:a16="http://schemas.microsoft.com/office/drawing/2014/main" id="{9D2A8AA2-F702-4D93-B66E-C312E7F2C7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61602" y="1103377"/>
            <a:ext cx="621045" cy="621045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CA1C155B-3D13-41B2-A1BB-7AAB193B8CFB}"/>
              </a:ext>
            </a:extLst>
          </p:cNvPr>
          <p:cNvGrpSpPr/>
          <p:nvPr/>
        </p:nvGrpSpPr>
        <p:grpSpPr>
          <a:xfrm>
            <a:off x="399616" y="1088977"/>
            <a:ext cx="4029309" cy="707886"/>
            <a:chOff x="399616" y="1088977"/>
            <a:chExt cx="4029309" cy="707886"/>
          </a:xfrm>
        </p:grpSpPr>
        <p:pic>
          <p:nvPicPr>
            <p:cNvPr id="57" name="Graphic 56" descr="Devil face with solid fill">
              <a:extLst>
                <a:ext uri="{FF2B5EF4-FFF2-40B4-BE49-F238E27FC236}">
                  <a16:creationId xmlns:a16="http://schemas.microsoft.com/office/drawing/2014/main" id="{9F9DFE42-B3DB-48C9-A5EB-80334BE29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44557" y="1169645"/>
              <a:ext cx="571741" cy="57174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9FE52F-D705-4D98-9CFE-A464EB61348A}"/>
                </a:ext>
              </a:extLst>
            </p:cNvPr>
            <p:cNvSpPr txBox="1"/>
            <p:nvPr/>
          </p:nvSpPr>
          <p:spPr>
            <a:xfrm>
              <a:off x="399616" y="1088977"/>
              <a:ext cx="2972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accent1"/>
                  </a:solidFill>
                  <a:latin typeface="+mj-lt"/>
                </a:rPr>
                <a:t>network infrastructure</a:t>
              </a:r>
            </a:p>
            <a:p>
              <a:pPr algn="r"/>
              <a:r>
                <a:rPr lang="en-US" sz="2000" dirty="0">
                  <a:solidFill>
                    <a:schemeClr val="accent1"/>
                  </a:solidFill>
                  <a:latin typeface="+mj-lt"/>
                </a:rPr>
                <a:t>cryptocurrency payments</a:t>
              </a: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9655686-F812-4162-8201-0BFC2E31E89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999595" y="1312056"/>
              <a:ext cx="16964" cy="841697"/>
            </a:xfrm>
            <a:prstGeom prst="bentConnector3">
              <a:avLst>
                <a:gd name="adj1" fmla="val 2381302"/>
              </a:avLst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32C1C5DF-15C6-4884-838D-242F965124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59677" y="731454"/>
            <a:ext cx="41415" cy="1944521"/>
          </a:xfrm>
          <a:prstGeom prst="bentConnector3">
            <a:avLst>
              <a:gd name="adj1" fmla="val -1247374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517891C-EAC4-4F3E-B50A-F6B0FA5E3754}"/>
              </a:ext>
            </a:extLst>
          </p:cNvPr>
          <p:cNvGrpSpPr/>
          <p:nvPr/>
        </p:nvGrpSpPr>
        <p:grpSpPr>
          <a:xfrm>
            <a:off x="3961281" y="5536041"/>
            <a:ext cx="1602189" cy="1298237"/>
            <a:chOff x="5933657" y="4607991"/>
            <a:chExt cx="2217439" cy="1796767"/>
          </a:xfrm>
        </p:grpSpPr>
        <p:pic>
          <p:nvPicPr>
            <p:cNvPr id="65" name="Graphic 64" descr="Bitcoin">
              <a:extLst>
                <a:ext uri="{FF2B5EF4-FFF2-40B4-BE49-F238E27FC236}">
                  <a16:creationId xmlns:a16="http://schemas.microsoft.com/office/drawing/2014/main" id="{2475E8A3-18EB-4047-A48E-DC626B51B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15088" y="4607991"/>
              <a:ext cx="914400" cy="914400"/>
            </a:xfrm>
            <a:prstGeom prst="rect">
              <a:avLst/>
            </a:prstGeom>
          </p:spPr>
        </p:pic>
        <p:sp>
          <p:nvSpPr>
            <p:cNvPr id="66" name="Content Placeholder 2">
              <a:extLst>
                <a:ext uri="{FF2B5EF4-FFF2-40B4-BE49-F238E27FC236}">
                  <a16:creationId xmlns:a16="http://schemas.microsoft.com/office/drawing/2014/main" id="{C741B2B9-C529-482C-9BC3-F486E6A5A7AE}"/>
                </a:ext>
              </a:extLst>
            </p:cNvPr>
            <p:cNvSpPr txBox="1">
              <a:spLocks/>
            </p:cNvSpPr>
            <p:nvPr/>
          </p:nvSpPr>
          <p:spPr>
            <a:xfrm>
              <a:off x="5933657" y="5413476"/>
              <a:ext cx="2217439" cy="9912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+mj-lt"/>
                </a:rPr>
                <a:t>$16 million illicit bitcoins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8FA4D49-F863-4148-B57E-1BE72C9FC32B}"/>
              </a:ext>
            </a:extLst>
          </p:cNvPr>
          <p:cNvGrpSpPr/>
          <p:nvPr/>
        </p:nvGrpSpPr>
        <p:grpSpPr>
          <a:xfrm>
            <a:off x="7808630" y="5443605"/>
            <a:ext cx="1832219" cy="1395205"/>
            <a:chOff x="8975463" y="4473785"/>
            <a:chExt cx="2535802" cy="1930972"/>
          </a:xfrm>
        </p:grpSpPr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77A3B3F3-4498-412F-98AD-723EC0402902}"/>
                </a:ext>
              </a:extLst>
            </p:cNvPr>
            <p:cNvSpPr txBox="1">
              <a:spLocks/>
            </p:cNvSpPr>
            <p:nvPr/>
          </p:nvSpPr>
          <p:spPr>
            <a:xfrm>
              <a:off x="8975463" y="5413475"/>
              <a:ext cx="2535802" cy="99128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+mj-lt"/>
                </a:rPr>
                <a:t>FBI investigations</a:t>
              </a:r>
            </a:p>
          </p:txBody>
        </p:sp>
        <p:pic>
          <p:nvPicPr>
            <p:cNvPr id="69" name="Picture 4" descr="Image result for fbi logo">
              <a:extLst>
                <a:ext uri="{FF2B5EF4-FFF2-40B4-BE49-F238E27FC236}">
                  <a16:creationId xmlns:a16="http://schemas.microsoft.com/office/drawing/2014/main" id="{0B70810E-CA2B-468B-9129-AC3DDF4EE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4518" y="4473785"/>
              <a:ext cx="962409" cy="99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BE03EC8-2B12-491C-9EB5-BE62BACF4718}"/>
              </a:ext>
            </a:extLst>
          </p:cNvPr>
          <p:cNvGrpSpPr/>
          <p:nvPr/>
        </p:nvGrpSpPr>
        <p:grpSpPr>
          <a:xfrm>
            <a:off x="5775653" y="5610184"/>
            <a:ext cx="1820794" cy="1224094"/>
            <a:chOff x="7317911" y="4725722"/>
            <a:chExt cx="2519989" cy="1694153"/>
          </a:xfrm>
        </p:grpSpPr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B62AD9C9-5CFE-45DB-AD94-77DB1180F6AF}"/>
                </a:ext>
              </a:extLst>
            </p:cNvPr>
            <p:cNvSpPr txBox="1">
              <a:spLocks/>
            </p:cNvSpPr>
            <p:nvPr/>
          </p:nvSpPr>
          <p:spPr>
            <a:xfrm>
              <a:off x="7317911" y="5428594"/>
              <a:ext cx="2519989" cy="9912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+mj-lt"/>
                </a:rPr>
                <a:t>industry intervention</a:t>
              </a:r>
            </a:p>
          </p:txBody>
        </p:sp>
        <p:pic>
          <p:nvPicPr>
            <p:cNvPr id="72" name="Picture 6" descr="Image result for google logo">
              <a:extLst>
                <a:ext uri="{FF2B5EF4-FFF2-40B4-BE49-F238E27FC236}">
                  <a16:creationId xmlns:a16="http://schemas.microsoft.com/office/drawing/2014/main" id="{43912A75-2E4B-40AD-8328-6A9BC868B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3094" y="4725722"/>
              <a:ext cx="667327" cy="667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4CD54D4-26B6-4644-A774-453B8E969AB7}"/>
              </a:ext>
            </a:extLst>
          </p:cNvPr>
          <p:cNvGrpSpPr/>
          <p:nvPr/>
        </p:nvGrpSpPr>
        <p:grpSpPr>
          <a:xfrm>
            <a:off x="1314851" y="5589600"/>
            <a:ext cx="2601447" cy="1224452"/>
            <a:chOff x="1333162" y="5534371"/>
            <a:chExt cx="2601447" cy="1224452"/>
          </a:xfrm>
        </p:grpSpPr>
        <p:pic>
          <p:nvPicPr>
            <p:cNvPr id="73" name="Graphic 72" descr="Research">
              <a:extLst>
                <a:ext uri="{FF2B5EF4-FFF2-40B4-BE49-F238E27FC236}">
                  <a16:creationId xmlns:a16="http://schemas.microsoft.com/office/drawing/2014/main" id="{C4F75796-690C-4CCA-84D5-1479EEB4F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378693" y="5534371"/>
              <a:ext cx="621045" cy="621045"/>
            </a:xfrm>
            <a:prstGeom prst="rect">
              <a:avLst/>
            </a:prstGeom>
          </p:spPr>
        </p:pic>
        <p:sp>
          <p:nvSpPr>
            <p:cNvPr id="74" name="Content Placeholder 2">
              <a:extLst>
                <a:ext uri="{FF2B5EF4-FFF2-40B4-BE49-F238E27FC236}">
                  <a16:creationId xmlns:a16="http://schemas.microsoft.com/office/drawing/2014/main" id="{3F39E41B-2F5C-4307-AC0D-E95C8A7B1776}"/>
                </a:ext>
              </a:extLst>
            </p:cNvPr>
            <p:cNvSpPr txBox="1">
              <a:spLocks/>
            </p:cNvSpPr>
            <p:nvPr/>
          </p:nvSpPr>
          <p:spPr>
            <a:xfrm>
              <a:off x="1333162" y="6042582"/>
              <a:ext cx="2601447" cy="7162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+mj-lt"/>
                </a:rPr>
                <a:t>discovered ecosystem &amp; weaknesses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25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DNS-based block lists may cause some channels to crash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50</a:t>
            </a:fld>
            <a:endParaRPr lang="en-US"/>
          </a:p>
        </p:txBody>
      </p:sp>
      <p:pic>
        <p:nvPicPr>
          <p:cNvPr id="8200" name="Picture 8" descr="Image result for pi hole">
            <a:extLst>
              <a:ext uri="{FF2B5EF4-FFF2-40B4-BE49-F238E27FC236}">
                <a16:creationId xmlns:a16="http://schemas.microsoft.com/office/drawing/2014/main" id="{FAC5FD7D-65D1-4477-8232-AAB857D5D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7" r="37507" b="12719"/>
          <a:stretch/>
        </p:blipFill>
        <p:spPr bwMode="auto">
          <a:xfrm>
            <a:off x="4563185" y="1517347"/>
            <a:ext cx="968064" cy="163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Television">
            <a:extLst>
              <a:ext uri="{FF2B5EF4-FFF2-40B4-BE49-F238E27FC236}">
                <a16:creationId xmlns:a16="http://schemas.microsoft.com/office/drawing/2014/main" id="{DFC4A673-91E6-460E-8ADD-056FC20C5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6411" y="4348177"/>
            <a:ext cx="1927520" cy="1927520"/>
          </a:xfrm>
          <a:prstGeom prst="rect">
            <a:avLst/>
          </a:prstGeom>
        </p:spPr>
      </p:pic>
      <p:pic>
        <p:nvPicPr>
          <p:cNvPr id="12" name="Graphic 11" descr="Wireless router">
            <a:extLst>
              <a:ext uri="{FF2B5EF4-FFF2-40B4-BE49-F238E27FC236}">
                <a16:creationId xmlns:a16="http://schemas.microsoft.com/office/drawing/2014/main" id="{679DDB0F-62CD-4492-A8DA-43D123FD89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8531" y="1942449"/>
            <a:ext cx="1115639" cy="11156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237F40-C18C-4A7E-BBD3-1DCC411E1D9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95723" y="2500269"/>
            <a:ext cx="928104" cy="0"/>
          </a:xfrm>
          <a:prstGeom prst="line">
            <a:avLst/>
          </a:prstGeom>
          <a:ln w="38100">
            <a:solidFill>
              <a:schemeClr val="accent6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6E9692-2BD2-4C38-A4DF-FDBB459177DE}"/>
              </a:ext>
            </a:extLst>
          </p:cNvPr>
          <p:cNvCxnSpPr>
            <a:cxnSpLocks/>
          </p:cNvCxnSpPr>
          <p:nvPr/>
        </p:nvCxnSpPr>
        <p:spPr>
          <a:xfrm flipH="1">
            <a:off x="5040171" y="3326645"/>
            <a:ext cx="7046" cy="1173932"/>
          </a:xfrm>
          <a:prstGeom prst="line">
            <a:avLst/>
          </a:prstGeom>
          <a:ln w="38100">
            <a:solidFill>
              <a:schemeClr val="accent6"/>
            </a:solidFill>
            <a:prstDash val="solid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6D259E-0FF7-43A2-BCC6-647D4575CBA3}"/>
              </a:ext>
            </a:extLst>
          </p:cNvPr>
          <p:cNvSpPr txBox="1"/>
          <p:nvPr/>
        </p:nvSpPr>
        <p:spPr>
          <a:xfrm>
            <a:off x="5087941" y="3564236"/>
            <a:ext cx="1232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network</a:t>
            </a:r>
          </a:p>
          <a:p>
            <a:r>
              <a:rPr lang="en-US" sz="2000" dirty="0">
                <a:solidFill>
                  <a:schemeClr val="accent6"/>
                </a:solidFill>
              </a:rPr>
              <a:t>traffic</a:t>
            </a:r>
          </a:p>
        </p:txBody>
      </p:sp>
      <p:pic>
        <p:nvPicPr>
          <p:cNvPr id="8" name="Graphic 7" descr="Worried face with no fill">
            <a:extLst>
              <a:ext uri="{FF2B5EF4-FFF2-40B4-BE49-F238E27FC236}">
                <a16:creationId xmlns:a16="http://schemas.microsoft.com/office/drawing/2014/main" id="{D6034336-3C08-478E-ABBE-B32D22D452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2617" y="47204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2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Limited ad tracking (Roku) / No interest-based ads (Amazon)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51</a:t>
            </a:fld>
            <a:endParaRPr lang="en-US"/>
          </a:p>
        </p:txBody>
      </p:sp>
      <p:pic>
        <p:nvPicPr>
          <p:cNvPr id="8194" name="Picture 2" descr="https://lh3.googleusercontent.com/IOEcHP8ZjMEY6vrVy3MD6evVUB7JM1GE8ea1HxyY-t7tFBpfnTNc77qjpyJKIqimkHRFPEE15I6iXaUsLtFzkBf_gA-90W699waC7HUK0IdPwzx_QIIo_spA5q05Q6YWcnEf2H5C81g">
            <a:extLst>
              <a:ext uri="{FF2B5EF4-FFF2-40B4-BE49-F238E27FC236}">
                <a16:creationId xmlns:a16="http://schemas.microsoft.com/office/drawing/2014/main" id="{1300670D-ADC9-487A-8787-4BB2DA6BA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88" y="926726"/>
            <a:ext cx="7686482" cy="452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D2214E4-55FD-4386-ABD6-FBF4B8D625F5}"/>
              </a:ext>
            </a:extLst>
          </p:cNvPr>
          <p:cNvGrpSpPr/>
          <p:nvPr/>
        </p:nvGrpSpPr>
        <p:grpSpPr>
          <a:xfrm>
            <a:off x="457201" y="2136052"/>
            <a:ext cx="6608086" cy="4220298"/>
            <a:chOff x="842683" y="2422549"/>
            <a:chExt cx="6608086" cy="4220298"/>
          </a:xfrm>
        </p:grpSpPr>
        <p:pic>
          <p:nvPicPr>
            <p:cNvPr id="8196" name="Picture 4" descr="https://lh6.googleusercontent.com/VzMglgYcL0QdELTqmymstEZFvPYKuWvT4krnicBewR5DTetiqqh0xb-_HS1V2nltgyObMvVZulzqOMWf0iTzzJ6WKw9ySXcKjkHawg-b7NQIYEsFSK1fatTmsXN23BidQdw13zxjMgc">
              <a:extLst>
                <a:ext uri="{FF2B5EF4-FFF2-40B4-BE49-F238E27FC236}">
                  <a16:creationId xmlns:a16="http://schemas.microsoft.com/office/drawing/2014/main" id="{2B782E21-EC83-40BF-931A-203EEA6069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94" t="23124" r="38588" b="25843"/>
            <a:stretch/>
          </p:blipFill>
          <p:spPr bwMode="auto">
            <a:xfrm>
              <a:off x="842683" y="3003177"/>
              <a:ext cx="6608086" cy="3639670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https://lh4.googleusercontent.com/zdBcYEAuMV6MIj7-m4TrE5-aI7egsfF2CF5HqkgkcP-t3EG4ahwoRTxK2iKwi7DCSJgXlOgEnBnG9VilYNkSDmBmmcOLLNabSdifA4pIbwr6vgXiNNcRUY2pZI45DQf2pSsiiZiwR5g">
              <a:extLst>
                <a:ext uri="{FF2B5EF4-FFF2-40B4-BE49-F238E27FC236}">
                  <a16:creationId xmlns:a16="http://schemas.microsoft.com/office/drawing/2014/main" id="{BDBFB59C-7FB4-4E5E-82CA-1413B9F74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683" y="2422549"/>
              <a:ext cx="1380564" cy="58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420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Finding: Channels still shared persistent IDs under “limited ads”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B22979-FB14-49FA-B519-01FA39FCDEB0}"/>
              </a:ext>
            </a:extLst>
          </p:cNvPr>
          <p:cNvGraphicFramePr>
            <a:graphicFrameLocks noGrp="1"/>
          </p:cNvGraphicFramePr>
          <p:nvPr/>
        </p:nvGraphicFramePr>
        <p:xfrm>
          <a:off x="678307" y="1308529"/>
          <a:ext cx="11074421" cy="390115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45737">
                  <a:extLst>
                    <a:ext uri="{9D8B030D-6E8A-4147-A177-3AD203B41FA5}">
                      <a16:colId xmlns:a16="http://schemas.microsoft.com/office/drawing/2014/main" val="3996092814"/>
                    </a:ext>
                  </a:extLst>
                </a:gridCol>
                <a:gridCol w="1312223">
                  <a:extLst>
                    <a:ext uri="{9D8B030D-6E8A-4147-A177-3AD203B41FA5}">
                      <a16:colId xmlns:a16="http://schemas.microsoft.com/office/drawing/2014/main" val="4024657217"/>
                    </a:ext>
                  </a:extLst>
                </a:gridCol>
                <a:gridCol w="1836858">
                  <a:extLst>
                    <a:ext uri="{9D8B030D-6E8A-4147-A177-3AD203B41FA5}">
                      <a16:colId xmlns:a16="http://schemas.microsoft.com/office/drawing/2014/main" val="1845824936"/>
                    </a:ext>
                  </a:extLst>
                </a:gridCol>
                <a:gridCol w="2188922">
                  <a:extLst>
                    <a:ext uri="{9D8B030D-6E8A-4147-A177-3AD203B41FA5}">
                      <a16:colId xmlns:a16="http://schemas.microsoft.com/office/drawing/2014/main" val="1067330534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3262826922"/>
                    </a:ext>
                  </a:extLst>
                </a:gridCol>
                <a:gridCol w="2788022">
                  <a:extLst>
                    <a:ext uri="{9D8B030D-6E8A-4147-A177-3AD203B41FA5}">
                      <a16:colId xmlns:a16="http://schemas.microsoft.com/office/drawing/2014/main" val="569284702"/>
                    </a:ext>
                  </a:extLst>
                </a:gridCol>
              </a:tblGrid>
              <a:tr h="780231"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Default</a:t>
                      </a:r>
                      <a:endParaRPr lang="en-US" sz="2400" dirty="0">
                        <a:latin typeface="+mj-lt"/>
                      </a:endParaRPr>
                    </a:p>
                    <a:p>
                      <a:r>
                        <a:rPr lang="en-US" sz="1400" dirty="0">
                          <a:latin typeface="+mj-lt"/>
                        </a:rPr>
                        <a:t>% channels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“Limited Ads”</a:t>
                      </a:r>
                    </a:p>
                    <a:p>
                      <a:r>
                        <a:rPr lang="en-US" sz="1400" dirty="0">
                          <a:latin typeface="+mj-lt"/>
                        </a:rPr>
                        <a:t>% channels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lt"/>
                        </a:rPr>
                        <a:t>Default</a:t>
                      </a:r>
                      <a:endParaRPr kumimoji="0" lang="en-US" sz="24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lt"/>
                        </a:rPr>
                        <a:t>% channels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 “Interest-based Ads”</a:t>
                      </a:r>
                    </a:p>
                    <a:p>
                      <a:r>
                        <a:rPr lang="en-US" sz="1400" dirty="0">
                          <a:latin typeface="+mj-lt"/>
                        </a:rPr>
                        <a:t>% channels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069810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7548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+mj-lt"/>
                        </a:rPr>
                        <a:t>Serial number</a:t>
                      </a:r>
                      <a:endParaRPr lang="en-US" sz="2000" kern="1200">
                        <a:latin typeface="+mj-lt"/>
                      </a:endParaRPr>
                    </a:p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Android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70301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Serial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983766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j-lt"/>
                        </a:rPr>
                        <a:t>MAC address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373254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242681B8-2F0D-41E6-87D9-D7457144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3" y="1502912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65A61830-DA24-4425-B847-C340296B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11" y="1476726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60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Finding: Channels still shared persistent IDs under “limited ads”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B22979-FB14-49FA-B519-01FA39FCDEB0}"/>
              </a:ext>
            </a:extLst>
          </p:cNvPr>
          <p:cNvGraphicFramePr>
            <a:graphicFrameLocks noGrp="1"/>
          </p:cNvGraphicFramePr>
          <p:nvPr/>
        </p:nvGraphicFramePr>
        <p:xfrm>
          <a:off x="678307" y="1308529"/>
          <a:ext cx="11074421" cy="390115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45737">
                  <a:extLst>
                    <a:ext uri="{9D8B030D-6E8A-4147-A177-3AD203B41FA5}">
                      <a16:colId xmlns:a16="http://schemas.microsoft.com/office/drawing/2014/main" val="3996092814"/>
                    </a:ext>
                  </a:extLst>
                </a:gridCol>
                <a:gridCol w="1312223">
                  <a:extLst>
                    <a:ext uri="{9D8B030D-6E8A-4147-A177-3AD203B41FA5}">
                      <a16:colId xmlns:a16="http://schemas.microsoft.com/office/drawing/2014/main" val="4024657217"/>
                    </a:ext>
                  </a:extLst>
                </a:gridCol>
                <a:gridCol w="1836858">
                  <a:extLst>
                    <a:ext uri="{9D8B030D-6E8A-4147-A177-3AD203B41FA5}">
                      <a16:colId xmlns:a16="http://schemas.microsoft.com/office/drawing/2014/main" val="1845824936"/>
                    </a:ext>
                  </a:extLst>
                </a:gridCol>
                <a:gridCol w="2188922">
                  <a:extLst>
                    <a:ext uri="{9D8B030D-6E8A-4147-A177-3AD203B41FA5}">
                      <a16:colId xmlns:a16="http://schemas.microsoft.com/office/drawing/2014/main" val="1067330534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3262826922"/>
                    </a:ext>
                  </a:extLst>
                </a:gridCol>
                <a:gridCol w="2788022">
                  <a:extLst>
                    <a:ext uri="{9D8B030D-6E8A-4147-A177-3AD203B41FA5}">
                      <a16:colId xmlns:a16="http://schemas.microsoft.com/office/drawing/2014/main" val="569284702"/>
                    </a:ext>
                  </a:extLst>
                </a:gridCol>
              </a:tblGrid>
              <a:tr h="780231"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Default</a:t>
                      </a:r>
                      <a:endParaRPr lang="en-US" sz="2400" dirty="0">
                        <a:latin typeface="+mj-lt"/>
                      </a:endParaRPr>
                    </a:p>
                    <a:p>
                      <a:r>
                        <a:rPr lang="en-US" sz="1400" dirty="0">
                          <a:latin typeface="+mj-lt"/>
                        </a:rPr>
                        <a:t>% channels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“Limited Ads”</a:t>
                      </a:r>
                    </a:p>
                    <a:p>
                      <a:r>
                        <a:rPr lang="en-US" sz="1400" dirty="0">
                          <a:latin typeface="+mj-lt"/>
                        </a:rPr>
                        <a:t>% channels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lt"/>
                        </a:rPr>
                        <a:t>Default</a:t>
                      </a:r>
                      <a:endParaRPr kumimoji="0" lang="en-US" sz="24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lt"/>
                        </a:rPr>
                        <a:t>% channels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 “Interest-based Ads”</a:t>
                      </a:r>
                    </a:p>
                    <a:p>
                      <a:r>
                        <a:rPr lang="en-US" sz="1400" dirty="0">
                          <a:latin typeface="+mj-lt"/>
                        </a:rPr>
                        <a:t>% channels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069810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7548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+mj-lt"/>
                        </a:rPr>
                        <a:t>Serial number</a:t>
                      </a:r>
                      <a:endParaRPr lang="en-US" sz="2000" kern="1200">
                        <a:latin typeface="+mj-lt"/>
                      </a:endParaRPr>
                    </a:p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Android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70301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Serial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983766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j-lt"/>
                        </a:rPr>
                        <a:t>MAC address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373254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242681B8-2F0D-41E6-87D9-D7457144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3" y="1502912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65A61830-DA24-4425-B847-C340296B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11" y="1476726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153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Finding: Channels still shared persistent IDs under “limited ads”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B22979-FB14-49FA-B519-01FA39FCDEB0}"/>
              </a:ext>
            </a:extLst>
          </p:cNvPr>
          <p:cNvGraphicFramePr>
            <a:graphicFrameLocks noGrp="1"/>
          </p:cNvGraphicFramePr>
          <p:nvPr/>
        </p:nvGraphicFramePr>
        <p:xfrm>
          <a:off x="678307" y="1308529"/>
          <a:ext cx="11074421" cy="390115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45737">
                  <a:extLst>
                    <a:ext uri="{9D8B030D-6E8A-4147-A177-3AD203B41FA5}">
                      <a16:colId xmlns:a16="http://schemas.microsoft.com/office/drawing/2014/main" val="3996092814"/>
                    </a:ext>
                  </a:extLst>
                </a:gridCol>
                <a:gridCol w="1312223">
                  <a:extLst>
                    <a:ext uri="{9D8B030D-6E8A-4147-A177-3AD203B41FA5}">
                      <a16:colId xmlns:a16="http://schemas.microsoft.com/office/drawing/2014/main" val="4024657217"/>
                    </a:ext>
                  </a:extLst>
                </a:gridCol>
                <a:gridCol w="1836858">
                  <a:extLst>
                    <a:ext uri="{9D8B030D-6E8A-4147-A177-3AD203B41FA5}">
                      <a16:colId xmlns:a16="http://schemas.microsoft.com/office/drawing/2014/main" val="1845824936"/>
                    </a:ext>
                  </a:extLst>
                </a:gridCol>
                <a:gridCol w="2188922">
                  <a:extLst>
                    <a:ext uri="{9D8B030D-6E8A-4147-A177-3AD203B41FA5}">
                      <a16:colId xmlns:a16="http://schemas.microsoft.com/office/drawing/2014/main" val="1067330534"/>
                    </a:ext>
                  </a:extLst>
                </a:gridCol>
                <a:gridCol w="1102659">
                  <a:extLst>
                    <a:ext uri="{9D8B030D-6E8A-4147-A177-3AD203B41FA5}">
                      <a16:colId xmlns:a16="http://schemas.microsoft.com/office/drawing/2014/main" val="3262826922"/>
                    </a:ext>
                  </a:extLst>
                </a:gridCol>
                <a:gridCol w="2788022">
                  <a:extLst>
                    <a:ext uri="{9D8B030D-6E8A-4147-A177-3AD203B41FA5}">
                      <a16:colId xmlns:a16="http://schemas.microsoft.com/office/drawing/2014/main" val="569284702"/>
                    </a:ext>
                  </a:extLst>
                </a:gridCol>
              </a:tblGrid>
              <a:tr h="780231"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Default</a:t>
                      </a:r>
                      <a:endParaRPr lang="en-US" sz="2400" dirty="0">
                        <a:latin typeface="+mj-lt"/>
                      </a:endParaRPr>
                    </a:p>
                    <a:p>
                      <a:r>
                        <a:rPr lang="en-US" sz="1400" dirty="0">
                          <a:latin typeface="+mj-lt"/>
                        </a:rPr>
                        <a:t>% channels</a:t>
                      </a:r>
                      <a:endParaRPr lang="en-US" sz="1400" b="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“Limited Ads”</a:t>
                      </a:r>
                    </a:p>
                    <a:p>
                      <a:r>
                        <a:rPr lang="en-US" sz="1400" dirty="0">
                          <a:latin typeface="+mj-lt"/>
                        </a:rPr>
                        <a:t>% channels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lt"/>
                        </a:rPr>
                        <a:t>Default</a:t>
                      </a:r>
                      <a:endParaRPr kumimoji="0" lang="en-US" sz="240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+mj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+mj-lt"/>
                        </a:rPr>
                        <a:t>% channels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No “Interest-based Ads”</a:t>
                      </a:r>
                    </a:p>
                    <a:p>
                      <a:r>
                        <a:rPr lang="en-US" sz="1400" dirty="0">
                          <a:latin typeface="+mj-lt"/>
                        </a:rPr>
                        <a:t>% channels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069810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accent2"/>
                          </a:solidFill>
                          <a:latin typeface="+mj-lt"/>
                        </a:rPr>
                        <a:t>0%</a:t>
                      </a:r>
                      <a:endParaRPr lang="en-US" sz="2000" b="1" dirty="0">
                        <a:solidFill>
                          <a:schemeClr val="accent2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16%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775484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+mj-lt"/>
                        </a:rPr>
                        <a:t>Serial number</a:t>
                      </a:r>
                      <a:endParaRPr lang="en-US" sz="2000" kern="1200">
                        <a:latin typeface="+mj-lt"/>
                      </a:endParaRPr>
                    </a:p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13%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Android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65%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3770301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Serial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9983766"/>
                  </a:ext>
                </a:extLst>
              </a:tr>
              <a:tr h="780231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+mj-lt"/>
                        </a:rPr>
                        <a:t>MAC address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7373254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AkQH_UW-RxVJ8T-8E5ZFkLdv3FE2dh6fvpiz3BpeVHJJ-a1oHMqDN2eUXOddJw172J6NSKzN9YJRyxKqO6LYdjusli9UMzMTTG1Ya-kzwfQwk3IPw3Zu5VxQ8DATpsqzKdo8DUq2c9Q">
            <a:extLst>
              <a:ext uri="{FF2B5EF4-FFF2-40B4-BE49-F238E27FC236}">
                <a16:creationId xmlns:a16="http://schemas.microsoft.com/office/drawing/2014/main" id="{242681B8-2F0D-41E6-87D9-D74571448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3" y="1502912"/>
            <a:ext cx="977420" cy="290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lh4.googleusercontent.com/zdBcYEAuMV6MIj7-m4TrE5-aI7egsfF2CF5HqkgkcP-t3EG4ahwoRTxK2iKwi7DCSJgXlOgEnBnG9VilYNkSDmBmmcOLLNabSdifA4pIbwr6vgXiNNcRUY2pZI45DQf2pSsiiZiwR5g">
            <a:extLst>
              <a:ext uri="{FF2B5EF4-FFF2-40B4-BE49-F238E27FC236}">
                <a16:creationId xmlns:a16="http://schemas.microsoft.com/office/drawing/2014/main" id="{65A61830-DA24-4425-B847-C340296B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811" y="1476726"/>
            <a:ext cx="1507435" cy="63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328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Summary of tracking on smart TVs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0DFA18-D8A3-4AE3-B206-9C67846E36DD}"/>
              </a:ext>
            </a:extLst>
          </p:cNvPr>
          <p:cNvSpPr txBox="1"/>
          <p:nvPr/>
        </p:nvSpPr>
        <p:spPr>
          <a:xfrm>
            <a:off x="320944" y="1151552"/>
            <a:ext cx="11179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Built Smart TV Crawler, a system to gather empirical evidence of privacy threats from smart TVs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7512DB5-D059-4511-BC29-3F84982F8CC1}"/>
              </a:ext>
            </a:extLst>
          </p:cNvPr>
          <p:cNvGrpSpPr/>
          <p:nvPr/>
        </p:nvGrpSpPr>
        <p:grpSpPr>
          <a:xfrm>
            <a:off x="1408416" y="2290587"/>
            <a:ext cx="8296277" cy="979754"/>
            <a:chOff x="1408416" y="2290587"/>
            <a:chExt cx="8296277" cy="979754"/>
          </a:xfrm>
        </p:grpSpPr>
        <p:pic>
          <p:nvPicPr>
            <p:cNvPr id="26" name="Graphic 25" descr="Bug">
              <a:extLst>
                <a:ext uri="{FF2B5EF4-FFF2-40B4-BE49-F238E27FC236}">
                  <a16:creationId xmlns:a16="http://schemas.microsoft.com/office/drawing/2014/main" id="{7660A73C-B6A0-4917-8C98-D7ABDE32A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416" y="2355941"/>
              <a:ext cx="914400" cy="9144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04DEA0-A03C-4E3B-AEAA-F595284A73C0}"/>
                </a:ext>
              </a:extLst>
            </p:cNvPr>
            <p:cNvSpPr txBox="1"/>
            <p:nvPr/>
          </p:nvSpPr>
          <p:spPr>
            <a:xfrm>
              <a:off x="2630411" y="2290587"/>
              <a:ext cx="7074282" cy="967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+mj-lt"/>
                </a:rPr>
                <a:t>Automatic interactions with channels at scale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latin typeface="+mj-lt"/>
                </a:rPr>
                <a:t>Man-in-the-middling (decrypting) channel traffic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12C390-EA86-41AC-A18B-F34E977782AB}"/>
              </a:ext>
            </a:extLst>
          </p:cNvPr>
          <p:cNvGrpSpPr/>
          <p:nvPr/>
        </p:nvGrpSpPr>
        <p:grpSpPr>
          <a:xfrm>
            <a:off x="1460118" y="3855067"/>
            <a:ext cx="8244575" cy="1429622"/>
            <a:chOff x="1460118" y="3855067"/>
            <a:chExt cx="8244575" cy="14296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AA9B5D-2027-4563-86C3-93CBD714DE07}"/>
                </a:ext>
              </a:extLst>
            </p:cNvPr>
            <p:cNvSpPr txBox="1"/>
            <p:nvPr/>
          </p:nvSpPr>
          <p:spPr>
            <a:xfrm>
              <a:off x="2630411" y="3855067"/>
              <a:ext cx="7074282" cy="142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+mj-lt"/>
                </a:rPr>
                <a:t>First large-scale analysis of smart TV channels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latin typeface="+mj-lt"/>
                </a:rPr>
                <a:t>Channels shared sensitive info with 3</a:t>
              </a:r>
              <a:r>
                <a:rPr lang="en-US" sz="2000" baseline="30000" dirty="0">
                  <a:latin typeface="+mj-lt"/>
                </a:rPr>
                <a:t>rd</a:t>
              </a:r>
              <a:r>
                <a:rPr lang="en-US" sz="2000" dirty="0">
                  <a:latin typeface="+mj-lt"/>
                </a:rPr>
                <a:t> party ad/tracking services</a:t>
              </a:r>
            </a:p>
            <a:p>
              <a:pPr>
                <a:lnSpc>
                  <a:spcPct val="150000"/>
                </a:lnSpc>
              </a:pPr>
              <a:r>
                <a:rPr lang="en-US" sz="2000" dirty="0">
                  <a:latin typeface="+mj-lt"/>
                </a:rPr>
                <a:t>Potential violations of online privacy laws for children</a:t>
              </a:r>
            </a:p>
          </p:txBody>
        </p:sp>
        <p:pic>
          <p:nvPicPr>
            <p:cNvPr id="12" name="Graphic 11" descr="Bar chart">
              <a:extLst>
                <a:ext uri="{FF2B5EF4-FFF2-40B4-BE49-F238E27FC236}">
                  <a16:creationId xmlns:a16="http://schemas.microsoft.com/office/drawing/2014/main" id="{74ECA571-9B17-430E-96CF-C58A01651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60118" y="4116532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05221F-03BA-4490-A875-59099C3EFBF0}"/>
              </a:ext>
            </a:extLst>
          </p:cNvPr>
          <p:cNvGrpSpPr/>
          <p:nvPr/>
        </p:nvGrpSpPr>
        <p:grpSpPr>
          <a:xfrm>
            <a:off x="1051825" y="5778626"/>
            <a:ext cx="8724586" cy="506292"/>
            <a:chOff x="1051825" y="5778626"/>
            <a:chExt cx="8724586" cy="506292"/>
          </a:xfrm>
        </p:grpSpPr>
        <p:pic>
          <p:nvPicPr>
            <p:cNvPr id="2052" name="Picture 4" descr="Image result for ftc">
              <a:extLst>
                <a:ext uri="{FF2B5EF4-FFF2-40B4-BE49-F238E27FC236}">
                  <a16:creationId xmlns:a16="http://schemas.microsoft.com/office/drawing/2014/main" id="{07917DCA-5980-4387-99DC-23F0A7EA8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825" y="5904046"/>
              <a:ext cx="1426186" cy="380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886897-D9C5-49D5-8035-FD4E46679742}"/>
                </a:ext>
              </a:extLst>
            </p:cNvPr>
            <p:cNvSpPr txBox="1"/>
            <p:nvPr/>
          </p:nvSpPr>
          <p:spPr>
            <a:xfrm>
              <a:off x="2702129" y="5778626"/>
              <a:ext cx="7074282" cy="506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latin typeface="+mj-lt"/>
                </a:rPr>
                <a:t>Working with FTC for further investigation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27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Focus of the talk: Smart home IoT security &amp; privacy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66C64A-4A4F-442D-919E-130579639F60}"/>
              </a:ext>
            </a:extLst>
          </p:cNvPr>
          <p:cNvSpPr/>
          <p:nvPr/>
        </p:nvSpPr>
        <p:spPr>
          <a:xfrm>
            <a:off x="3457471" y="1929600"/>
            <a:ext cx="2037600" cy="1526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b="1" dirty="0">
                <a:solidFill>
                  <a:schemeClr val="accent1"/>
                </a:solidFill>
                <a:latin typeface="Calibri Light" panose="020F0302020204030204"/>
              </a:rPr>
              <a:t>in the wild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E77149B-5B11-4DC1-881E-2F39EAB0DF2A}"/>
              </a:ext>
            </a:extLst>
          </p:cNvPr>
          <p:cNvSpPr/>
          <p:nvPr/>
        </p:nvSpPr>
        <p:spPr>
          <a:xfrm>
            <a:off x="3457471" y="3759600"/>
            <a:ext cx="2037600" cy="1526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alibri Light" panose="020F0302020204030204"/>
              </a:rPr>
              <a:t>in the lab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E79F2-0E92-4895-A287-1419E23F6D5D}"/>
              </a:ext>
            </a:extLst>
          </p:cNvPr>
          <p:cNvSpPr txBox="1"/>
          <p:nvPr/>
        </p:nvSpPr>
        <p:spPr>
          <a:xfrm>
            <a:off x="5636125" y="2239188"/>
            <a:ext cx="4671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Built system that crowd-sources network traffic [</a:t>
            </a:r>
            <a:r>
              <a:rPr lang="en-US" sz="2400" dirty="0" err="1">
                <a:latin typeface="+mj-lt"/>
              </a:rPr>
              <a:t>arXiv</a:t>
            </a:r>
            <a:r>
              <a:rPr lang="en-US" sz="2400" dirty="0">
                <a:latin typeface="+mj-lt"/>
              </a:rPr>
              <a:t> ‘19]</a:t>
            </a:r>
          </a:p>
        </p:txBody>
      </p:sp>
      <p:pic>
        <p:nvPicPr>
          <p:cNvPr id="26" name="Graphic 25" descr="Globe">
            <a:extLst>
              <a:ext uri="{FF2B5EF4-FFF2-40B4-BE49-F238E27FC236}">
                <a16:creationId xmlns:a16="http://schemas.microsoft.com/office/drawing/2014/main" id="{EEBF62D2-B8FC-444E-B311-69194B3DA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071" y="2235600"/>
            <a:ext cx="914400" cy="914400"/>
          </a:xfrm>
          <a:prstGeom prst="rect">
            <a:avLst/>
          </a:prstGeom>
        </p:spPr>
      </p:pic>
      <p:pic>
        <p:nvPicPr>
          <p:cNvPr id="27" name="Graphic 26" descr="Microscope">
            <a:extLst>
              <a:ext uri="{FF2B5EF4-FFF2-40B4-BE49-F238E27FC236}">
                <a16:creationId xmlns:a16="http://schemas.microsoft.com/office/drawing/2014/main" id="{729458D6-EE9C-4836-A51E-FB15F9E749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3071" y="4065600"/>
            <a:ext cx="914400" cy="914400"/>
          </a:xfrm>
          <a:prstGeom prst="rect">
            <a:avLst/>
          </a:prstGeom>
        </p:spPr>
      </p:pic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5BD85406-A600-40C7-8F66-9A42152A364C}"/>
              </a:ext>
            </a:extLst>
          </p:cNvPr>
          <p:cNvSpPr/>
          <p:nvPr/>
        </p:nvSpPr>
        <p:spPr>
          <a:xfrm>
            <a:off x="1632271" y="2635200"/>
            <a:ext cx="914400" cy="2158464"/>
          </a:xfrm>
          <a:prstGeom prst="curved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399AB5-CD22-4D9E-A8A6-15E5BB25EBD6}"/>
              </a:ext>
            </a:extLst>
          </p:cNvPr>
          <p:cNvSpPr txBox="1"/>
          <p:nvPr/>
        </p:nvSpPr>
        <p:spPr>
          <a:xfrm>
            <a:off x="776058" y="2169315"/>
            <a:ext cx="1579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  <a:latin typeface="+mj-lt"/>
              </a:rPr>
              <a:t>discover systematic trend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5CFB03-B0C5-4174-B782-66A7D27618D5}"/>
              </a:ext>
            </a:extLst>
          </p:cNvPr>
          <p:cNvSpPr txBox="1"/>
          <p:nvPr/>
        </p:nvSpPr>
        <p:spPr>
          <a:xfrm>
            <a:off x="807872" y="4579254"/>
            <a:ext cx="1195264" cy="506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2"/>
                </a:solidFill>
                <a:latin typeface="+mj-lt"/>
              </a:rPr>
              <a:t>deep-dive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2CB284-9FAC-41EA-9F4E-87E9F7D8F8FA}"/>
              </a:ext>
            </a:extLst>
          </p:cNvPr>
          <p:cNvSpPr txBox="1"/>
          <p:nvPr/>
        </p:nvSpPr>
        <p:spPr>
          <a:xfrm>
            <a:off x="5575916" y="4102845"/>
            <a:ext cx="4610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Built system that interacts with smart TV apps [CCS ‘19]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7F66D8-1F19-4802-84CA-7BF43CDFD1E9}"/>
              </a:ext>
            </a:extLst>
          </p:cNvPr>
          <p:cNvSpPr/>
          <p:nvPr/>
        </p:nvSpPr>
        <p:spPr>
          <a:xfrm>
            <a:off x="10186537" y="2223412"/>
            <a:ext cx="948806" cy="9488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E19B1F7-16B2-4129-973E-2214A0333C64}"/>
              </a:ext>
            </a:extLst>
          </p:cNvPr>
          <p:cNvSpPr/>
          <p:nvPr/>
        </p:nvSpPr>
        <p:spPr>
          <a:xfrm>
            <a:off x="10267382" y="4043940"/>
            <a:ext cx="948806" cy="94880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24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6BB2-D2A5-4D1A-8AB8-4038A657C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759" y="1592783"/>
            <a:ext cx="9779443" cy="319016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Discovering smart home IoT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security &amp; privacy threats in the wild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B98A8-6CA6-49DD-8D3C-5C92A87B3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759" y="5039833"/>
            <a:ext cx="9779443" cy="1424762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chemeClr val="bg1"/>
                </a:solidFill>
                <a:latin typeface="+mj-lt"/>
              </a:rPr>
              <a:t>Danny Yuxing Huang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Noah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Apthorpe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Gunes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Acar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Frank Li, Nick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Feamster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 err="1">
                <a:solidFill>
                  <a:schemeClr val="bg1"/>
                </a:solidFill>
                <a:latin typeface="+mj-lt"/>
              </a:rPr>
              <a:t>arXiv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’19 (in submission)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74127-5E14-4C6F-8E5C-58A753F3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7685BD2-65D0-47E6-BCF9-F393CFC42D1A}"/>
              </a:ext>
            </a:extLst>
          </p:cNvPr>
          <p:cNvSpPr/>
          <p:nvPr/>
        </p:nvSpPr>
        <p:spPr>
          <a:xfrm>
            <a:off x="489098" y="3657604"/>
            <a:ext cx="948806" cy="94880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8981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Many smart home IoT devices, but few systematic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Image result for google logo">
            <a:extLst>
              <a:ext uri="{FF2B5EF4-FFF2-40B4-BE49-F238E27FC236}">
                <a16:creationId xmlns:a16="http://schemas.microsoft.com/office/drawing/2014/main" id="{07FD18A9-97D1-4869-A9B8-A4EB6C86C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7" y="1010092"/>
            <a:ext cx="1656907" cy="16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mazon logo">
            <a:extLst>
              <a:ext uri="{FF2B5EF4-FFF2-40B4-BE49-F238E27FC236}">
                <a16:creationId xmlns:a16="http://schemas.microsoft.com/office/drawing/2014/main" id="{E00ED7D1-D5E0-4E58-83EC-21E61A386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82" y="3172978"/>
            <a:ext cx="2243470" cy="9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amsung logo">
            <a:extLst>
              <a:ext uri="{FF2B5EF4-FFF2-40B4-BE49-F238E27FC236}">
                <a16:creationId xmlns:a16="http://schemas.microsoft.com/office/drawing/2014/main" id="{791AA202-7439-47B7-BD8C-EBC916F4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57" y="4555822"/>
            <a:ext cx="2221208" cy="14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xiaomi logo">
            <a:extLst>
              <a:ext uri="{FF2B5EF4-FFF2-40B4-BE49-F238E27FC236}">
                <a16:creationId xmlns:a16="http://schemas.microsoft.com/office/drawing/2014/main" id="{C3FC97AC-D1BC-4E3B-A6FD-CD11FD96C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02" y="895294"/>
            <a:ext cx="2680687" cy="196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ahua logo">
            <a:extLst>
              <a:ext uri="{FF2B5EF4-FFF2-40B4-BE49-F238E27FC236}">
                <a16:creationId xmlns:a16="http://schemas.microsoft.com/office/drawing/2014/main" id="{AC290B33-671D-4876-8A6D-7AA220C55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381" y="2947593"/>
            <a:ext cx="2221209" cy="133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hikvision logo">
            <a:extLst>
              <a:ext uri="{FF2B5EF4-FFF2-40B4-BE49-F238E27FC236}">
                <a16:creationId xmlns:a16="http://schemas.microsoft.com/office/drawing/2014/main" id="{2714DF3B-70DC-47F6-8651-365F5359F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871" y="4673282"/>
            <a:ext cx="2448147" cy="110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F03D50-1525-446A-A836-536CFB59B4AB}"/>
              </a:ext>
            </a:extLst>
          </p:cNvPr>
          <p:cNvSpPr/>
          <p:nvPr/>
        </p:nvSpPr>
        <p:spPr>
          <a:xfrm>
            <a:off x="6096000" y="1424763"/>
            <a:ext cx="5738037" cy="4433777"/>
          </a:xfrm>
          <a:prstGeom prst="round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>
                <a:latin typeface="+mj-lt"/>
              </a:rPr>
              <a:t>Heterogeneity in device types, design, and implementation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Diverse user behaviors in the wild</a:t>
            </a:r>
          </a:p>
        </p:txBody>
      </p:sp>
    </p:spTree>
    <p:extLst>
      <p:ext uri="{BB962C8B-B14F-4D97-AF65-F5344CB8AC3E}">
        <p14:creationId xmlns:p14="http://schemas.microsoft.com/office/powerpoint/2010/main" val="47046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64F4-DF09-4081-8ED8-A74A1C22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1029"/>
          </a:xfrm>
          <a:solidFill>
            <a:schemeClr val="accent1"/>
          </a:solidFill>
        </p:spPr>
        <p:txBody>
          <a:bodyPr lIns="457200" rIns="45720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Challenges of identifying IoT security &amp; privacy threats at scale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4B1D3-726D-4C8A-A1D1-34B690B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015C1-5BB4-41E2-9916-8652CC71BEAE}" type="slidenum">
              <a:rPr lang="en-US" smtClean="0"/>
              <a:t>9</a:t>
            </a:fld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25CC700-D6F6-4C7C-B1BA-579B0FBBBA44}"/>
              </a:ext>
            </a:extLst>
          </p:cNvPr>
          <p:cNvGrpSpPr/>
          <p:nvPr/>
        </p:nvGrpSpPr>
        <p:grpSpPr>
          <a:xfrm>
            <a:off x="223284" y="4446011"/>
            <a:ext cx="2590524" cy="1910339"/>
            <a:chOff x="223284" y="4446011"/>
            <a:chExt cx="2590524" cy="1910339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F98F1B60-BFDB-4B6A-8C0E-64415C8E52A6}"/>
                </a:ext>
              </a:extLst>
            </p:cNvPr>
            <p:cNvSpPr txBox="1">
              <a:spLocks/>
            </p:cNvSpPr>
            <p:nvPr/>
          </p:nvSpPr>
          <p:spPr>
            <a:xfrm>
              <a:off x="223284" y="4446011"/>
              <a:ext cx="2590524" cy="6946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 dirty="0">
                  <a:latin typeface="+mj-lt"/>
                </a:rPr>
                <a:t>scale</a:t>
              </a:r>
            </a:p>
          </p:txBody>
        </p: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703EA46A-B876-4EAE-9BDA-905137E6A171}"/>
                </a:ext>
              </a:extLst>
            </p:cNvPr>
            <p:cNvSpPr txBox="1">
              <a:spLocks/>
            </p:cNvSpPr>
            <p:nvPr/>
          </p:nvSpPr>
          <p:spPr>
            <a:xfrm>
              <a:off x="223284" y="5053850"/>
              <a:ext cx="2590524" cy="6946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 dirty="0">
                  <a:latin typeface="+mj-lt"/>
                </a:rPr>
                <a:t>active probing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59ABFC5A-5D13-4310-850D-4BF07A811E7A}"/>
                </a:ext>
              </a:extLst>
            </p:cNvPr>
            <p:cNvSpPr txBox="1">
              <a:spLocks/>
            </p:cNvSpPr>
            <p:nvPr/>
          </p:nvSpPr>
          <p:spPr>
            <a:xfrm>
              <a:off x="223284" y="5661689"/>
              <a:ext cx="2590524" cy="69466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 dirty="0">
                  <a:latin typeface="+mj-lt"/>
                </a:rPr>
                <a:t>passive traffic</a:t>
              </a:r>
            </a:p>
          </p:txBody>
        </p:sp>
      </p:grp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58DE53E-5B54-4879-946A-E82673DBC2BC}"/>
              </a:ext>
            </a:extLst>
          </p:cNvPr>
          <p:cNvSpPr txBox="1">
            <a:spLocks/>
          </p:cNvSpPr>
          <p:nvPr/>
        </p:nvSpPr>
        <p:spPr>
          <a:xfrm>
            <a:off x="2813808" y="3267561"/>
            <a:ext cx="1588071" cy="980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j-lt"/>
              </a:rPr>
              <a:t>web &amp;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mobile</a:t>
            </a:r>
          </a:p>
        </p:txBody>
      </p:sp>
      <p:pic>
        <p:nvPicPr>
          <p:cNvPr id="47" name="Graphic 46" descr="Checkmark">
            <a:extLst>
              <a:ext uri="{FF2B5EF4-FFF2-40B4-BE49-F238E27FC236}">
                <a16:creationId xmlns:a16="http://schemas.microsoft.com/office/drawing/2014/main" id="{EF123E79-F5B6-4F81-BBB8-BDF7961E6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8673" y="4556834"/>
            <a:ext cx="497016" cy="497016"/>
          </a:xfrm>
          <a:prstGeom prst="rect">
            <a:avLst/>
          </a:prstGeom>
        </p:spPr>
      </p:pic>
      <p:pic>
        <p:nvPicPr>
          <p:cNvPr id="48" name="Graphic 47" descr="Close">
            <a:extLst>
              <a:ext uri="{FF2B5EF4-FFF2-40B4-BE49-F238E27FC236}">
                <a16:creationId xmlns:a16="http://schemas.microsoft.com/office/drawing/2014/main" id="{B6113958-5C26-4428-B882-187AD2694D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6106" y="4518469"/>
            <a:ext cx="497016" cy="497016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B45A230-1A94-4865-8821-C735A943D572}"/>
              </a:ext>
            </a:extLst>
          </p:cNvPr>
          <p:cNvGrpSpPr/>
          <p:nvPr/>
        </p:nvGrpSpPr>
        <p:grpSpPr>
          <a:xfrm>
            <a:off x="3359335" y="4544833"/>
            <a:ext cx="497016" cy="1643556"/>
            <a:chOff x="3359335" y="4544833"/>
            <a:chExt cx="497016" cy="1643556"/>
          </a:xfrm>
        </p:grpSpPr>
        <p:pic>
          <p:nvPicPr>
            <p:cNvPr id="46" name="Graphic 45" descr="Checkmark">
              <a:extLst>
                <a:ext uri="{FF2B5EF4-FFF2-40B4-BE49-F238E27FC236}">
                  <a16:creationId xmlns:a16="http://schemas.microsoft.com/office/drawing/2014/main" id="{4CFFD926-99C5-4EEC-8822-9C1ECAA53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9335" y="4544833"/>
              <a:ext cx="497016" cy="497016"/>
            </a:xfrm>
            <a:prstGeom prst="rect">
              <a:avLst/>
            </a:prstGeom>
          </p:spPr>
        </p:pic>
        <p:pic>
          <p:nvPicPr>
            <p:cNvPr id="50" name="Graphic 49" descr="Checkmark">
              <a:extLst>
                <a:ext uri="{FF2B5EF4-FFF2-40B4-BE49-F238E27FC236}">
                  <a16:creationId xmlns:a16="http://schemas.microsoft.com/office/drawing/2014/main" id="{741EEDFE-5581-4A47-B917-A5E1ABDF2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9335" y="5136031"/>
              <a:ext cx="497016" cy="497016"/>
            </a:xfrm>
            <a:prstGeom prst="rect">
              <a:avLst/>
            </a:prstGeom>
          </p:spPr>
        </p:pic>
        <p:pic>
          <p:nvPicPr>
            <p:cNvPr id="51" name="Graphic 50" descr="Checkmark">
              <a:extLst>
                <a:ext uri="{FF2B5EF4-FFF2-40B4-BE49-F238E27FC236}">
                  <a16:creationId xmlns:a16="http://schemas.microsoft.com/office/drawing/2014/main" id="{D3B14FBC-57AE-4312-9AE8-28780356C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59335" y="5691373"/>
              <a:ext cx="497016" cy="497016"/>
            </a:xfrm>
            <a:prstGeom prst="rect">
              <a:avLst/>
            </a:prstGeom>
          </p:spPr>
        </p:pic>
      </p:grpSp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C5A6827D-A751-40B4-A41F-BDC7D4921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6106" y="5136031"/>
            <a:ext cx="497016" cy="497016"/>
          </a:xfrm>
          <a:prstGeom prst="rect">
            <a:avLst/>
          </a:prstGeom>
        </p:spPr>
      </p:pic>
      <p:pic>
        <p:nvPicPr>
          <p:cNvPr id="53" name="Graphic 52" descr="Checkmark">
            <a:extLst>
              <a:ext uri="{FF2B5EF4-FFF2-40B4-BE49-F238E27FC236}">
                <a16:creationId xmlns:a16="http://schemas.microsoft.com/office/drawing/2014/main" id="{3685A4DE-BFE8-40DC-A5DE-E6AB131B8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6106" y="5691373"/>
            <a:ext cx="497016" cy="497016"/>
          </a:xfrm>
          <a:prstGeom prst="rect">
            <a:avLst/>
          </a:prstGeom>
        </p:spPr>
      </p:pic>
      <p:pic>
        <p:nvPicPr>
          <p:cNvPr id="54" name="Graphic 53" descr="Checkmark">
            <a:extLst>
              <a:ext uri="{FF2B5EF4-FFF2-40B4-BE49-F238E27FC236}">
                <a16:creationId xmlns:a16="http://schemas.microsoft.com/office/drawing/2014/main" id="{62112C6F-11EE-42D9-8597-44BF2A7CD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6585" y="5195560"/>
            <a:ext cx="497016" cy="497016"/>
          </a:xfrm>
          <a:prstGeom prst="rect">
            <a:avLst/>
          </a:prstGeom>
        </p:spPr>
      </p:pic>
      <p:pic>
        <p:nvPicPr>
          <p:cNvPr id="55" name="Graphic 54" descr="Checkmark">
            <a:extLst>
              <a:ext uri="{FF2B5EF4-FFF2-40B4-BE49-F238E27FC236}">
                <a16:creationId xmlns:a16="http://schemas.microsoft.com/office/drawing/2014/main" id="{304C3AFB-F8C9-455D-B5D1-C84995ECD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19622" y="5760511"/>
            <a:ext cx="497016" cy="497016"/>
          </a:xfrm>
          <a:prstGeom prst="rect">
            <a:avLst/>
          </a:prstGeom>
        </p:spPr>
      </p:pic>
      <p:pic>
        <p:nvPicPr>
          <p:cNvPr id="56" name="Graphic 55" descr="Checkmark">
            <a:extLst>
              <a:ext uri="{FF2B5EF4-FFF2-40B4-BE49-F238E27FC236}">
                <a16:creationId xmlns:a16="http://schemas.microsoft.com/office/drawing/2014/main" id="{75CFD74F-95C2-4617-A5B6-91ABB9143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38673" y="5164673"/>
            <a:ext cx="497016" cy="497016"/>
          </a:xfrm>
          <a:prstGeom prst="rect">
            <a:avLst/>
          </a:prstGeom>
        </p:spPr>
      </p:pic>
      <p:pic>
        <p:nvPicPr>
          <p:cNvPr id="57" name="Graphic 56" descr="Close">
            <a:extLst>
              <a:ext uri="{FF2B5EF4-FFF2-40B4-BE49-F238E27FC236}">
                <a16:creationId xmlns:a16="http://schemas.microsoft.com/office/drawing/2014/main" id="{910B1237-F6C2-41E7-A623-3567C946A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8673" y="5748511"/>
            <a:ext cx="497016" cy="497016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6A33ADB-B278-4AFB-9A70-8736161EADCC}"/>
              </a:ext>
            </a:extLst>
          </p:cNvPr>
          <p:cNvSpPr/>
          <p:nvPr/>
        </p:nvSpPr>
        <p:spPr>
          <a:xfrm>
            <a:off x="4401878" y="903767"/>
            <a:ext cx="7442792" cy="3375104"/>
          </a:xfrm>
          <a:prstGeom prst="roundRect">
            <a:avLst>
              <a:gd name="adj" fmla="val 6670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accent3"/>
                </a:solidFill>
                <a:latin typeface="+mj-lt"/>
              </a:rPr>
              <a:t>IoT security and privacy research</a:t>
            </a:r>
          </a:p>
        </p:txBody>
      </p:sp>
      <p:pic>
        <p:nvPicPr>
          <p:cNvPr id="65" name="Graphic 64" descr="Help">
            <a:extLst>
              <a:ext uri="{FF2B5EF4-FFF2-40B4-BE49-F238E27FC236}">
                <a16:creationId xmlns:a16="http://schemas.microsoft.com/office/drawing/2014/main" id="{00432270-DDB7-42E1-A364-C8CEB5A255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96585" y="4515387"/>
            <a:ext cx="477452" cy="477452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D5C5FF35-EDF9-42CD-ACA5-447FC00939B8}"/>
              </a:ext>
            </a:extLst>
          </p:cNvPr>
          <p:cNvGrpSpPr/>
          <p:nvPr/>
        </p:nvGrpSpPr>
        <p:grpSpPr>
          <a:xfrm>
            <a:off x="4576848" y="1807536"/>
            <a:ext cx="1875533" cy="2440175"/>
            <a:chOff x="4576848" y="1807536"/>
            <a:chExt cx="1875533" cy="244017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C7CD15D-9F2F-42FE-BDAB-2664B88DE41F}"/>
                </a:ext>
              </a:extLst>
            </p:cNvPr>
            <p:cNvGrpSpPr/>
            <p:nvPr/>
          </p:nvGrpSpPr>
          <p:grpSpPr>
            <a:xfrm>
              <a:off x="4576848" y="1807536"/>
              <a:ext cx="1875533" cy="2440175"/>
              <a:chOff x="4576848" y="1807536"/>
              <a:chExt cx="1875533" cy="244017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B35220-AF68-443F-B353-40EB90185343}"/>
                  </a:ext>
                </a:extLst>
              </p:cNvPr>
              <p:cNvGrpSpPr/>
              <p:nvPr/>
            </p:nvGrpSpPr>
            <p:grpSpPr>
              <a:xfrm>
                <a:off x="4576848" y="1807536"/>
                <a:ext cx="1875533" cy="1215913"/>
                <a:chOff x="3132785" y="1562985"/>
                <a:chExt cx="3941411" cy="2555227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C9E4839-BADA-4686-A9E3-450FC106A2AF}"/>
                    </a:ext>
                  </a:extLst>
                </p:cNvPr>
                <p:cNvSpPr/>
                <p:nvPr/>
              </p:nvSpPr>
              <p:spPr>
                <a:xfrm>
                  <a:off x="3646967" y="1690575"/>
                  <a:ext cx="138223" cy="791029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>
                    <a:solidFill>
                      <a:schemeClr val="dk1"/>
                    </a:solidFill>
                  </a:endParaRPr>
                </a:p>
              </p:txBody>
            </p:sp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6205A55B-5421-43DA-B42E-B573359FC255}"/>
                    </a:ext>
                  </a:extLst>
                </p:cNvPr>
                <p:cNvSpPr/>
                <p:nvPr/>
              </p:nvSpPr>
              <p:spPr>
                <a:xfrm rot="16200000">
                  <a:off x="3825877" y="869893"/>
                  <a:ext cx="2555227" cy="3941411"/>
                </a:xfrm>
                <a:prstGeom prst="rightArrow">
                  <a:avLst>
                    <a:gd name="adj1" fmla="val 85882"/>
                    <a:gd name="adj2" fmla="val 24329"/>
                  </a:avLst>
                </a:prstGeom>
                <a:solidFill>
                  <a:schemeClr val="bg2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633F3E90-8802-45DC-AF55-E008DB257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20580" y="3267561"/>
                <a:ext cx="1588071" cy="9801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j-lt"/>
                  </a:rPr>
                  <a:t>lab studies</a:t>
                </a:r>
              </a:p>
            </p:txBody>
          </p:sp>
        </p:grpSp>
        <p:pic>
          <p:nvPicPr>
            <p:cNvPr id="66" name="Graphic 65" descr="Research">
              <a:extLst>
                <a:ext uri="{FF2B5EF4-FFF2-40B4-BE49-F238E27FC236}">
                  <a16:creationId xmlns:a16="http://schemas.microsoft.com/office/drawing/2014/main" id="{045DF6BE-5FE6-40F4-B766-051F956AB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46474" y="1974577"/>
              <a:ext cx="1025760" cy="102576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8926CD1-BF74-4BC3-9760-4D50A2FE5DBE}"/>
              </a:ext>
            </a:extLst>
          </p:cNvPr>
          <p:cNvGrpSpPr/>
          <p:nvPr/>
        </p:nvGrpSpPr>
        <p:grpSpPr>
          <a:xfrm>
            <a:off x="8730826" y="1925851"/>
            <a:ext cx="2622974" cy="2305374"/>
            <a:chOff x="8730826" y="1925851"/>
            <a:chExt cx="2622974" cy="230537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A171EA2-6BC0-4155-98F8-2B086F10BD5F}"/>
                </a:ext>
              </a:extLst>
            </p:cNvPr>
            <p:cNvGrpSpPr/>
            <p:nvPr/>
          </p:nvGrpSpPr>
          <p:grpSpPr>
            <a:xfrm>
              <a:off x="8730826" y="1925851"/>
              <a:ext cx="2622974" cy="2305374"/>
              <a:chOff x="8730826" y="1925851"/>
              <a:chExt cx="2622974" cy="2305374"/>
            </a:xfrm>
          </p:grpSpPr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794170C-6CD9-4DDF-881B-8676961235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30826" y="3251075"/>
                <a:ext cx="2622974" cy="9801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>
                    <a:latin typeface="+mj-lt"/>
                  </a:rPr>
                  <a:t>Crowdsourcing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A2F90A0A-3B6A-4CC0-834C-83DB78A2B7E9}"/>
                  </a:ext>
                </a:extLst>
              </p:cNvPr>
              <p:cNvGrpSpPr/>
              <p:nvPr/>
            </p:nvGrpSpPr>
            <p:grpSpPr>
              <a:xfrm>
                <a:off x="8909783" y="1925851"/>
                <a:ext cx="2265060" cy="1175611"/>
                <a:chOff x="8610601" y="1190846"/>
                <a:chExt cx="2265060" cy="1175611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DA63E926-0087-4104-8810-2D364A94EAFB}"/>
                    </a:ext>
                  </a:extLst>
                </p:cNvPr>
                <p:cNvGrpSpPr/>
                <p:nvPr/>
              </p:nvGrpSpPr>
              <p:grpSpPr>
                <a:xfrm>
                  <a:off x="8610601" y="1190846"/>
                  <a:ext cx="1298944" cy="842109"/>
                  <a:chOff x="3132785" y="1562985"/>
                  <a:chExt cx="3941411" cy="2555227"/>
                </a:xfrm>
              </p:grpSpPr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18AA10BC-1C47-4D23-9EDE-52603AA1EF67}"/>
                      </a:ext>
                    </a:extLst>
                  </p:cNvPr>
                  <p:cNvSpPr/>
                  <p:nvPr/>
                </p:nvSpPr>
                <p:spPr>
                  <a:xfrm>
                    <a:off x="3646967" y="1690575"/>
                    <a:ext cx="138223" cy="791029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21" name="Arrow: Right 20">
                    <a:extLst>
                      <a:ext uri="{FF2B5EF4-FFF2-40B4-BE49-F238E27FC236}">
                        <a16:creationId xmlns:a16="http://schemas.microsoft.com/office/drawing/2014/main" id="{84132BA2-283F-4E1B-987D-9CCFF61C1A3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825877" y="869893"/>
                    <a:ext cx="2555227" cy="3941411"/>
                  </a:xfrm>
                  <a:prstGeom prst="rightArrow">
                    <a:avLst>
                      <a:gd name="adj1" fmla="val 85882"/>
                      <a:gd name="adj2" fmla="val 24329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ABFF251-88EA-4E80-982A-E8FC0C806209}"/>
                    </a:ext>
                  </a:extLst>
                </p:cNvPr>
                <p:cNvGrpSpPr/>
                <p:nvPr/>
              </p:nvGrpSpPr>
              <p:grpSpPr>
                <a:xfrm>
                  <a:off x="9576717" y="1524348"/>
                  <a:ext cx="1298944" cy="842109"/>
                  <a:chOff x="3132785" y="1562985"/>
                  <a:chExt cx="3941411" cy="2555227"/>
                </a:xfrm>
              </p:grpSpPr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A27688E-AB91-49BB-9A58-F78C302DB090}"/>
                      </a:ext>
                    </a:extLst>
                  </p:cNvPr>
                  <p:cNvSpPr/>
                  <p:nvPr/>
                </p:nvSpPr>
                <p:spPr>
                  <a:xfrm>
                    <a:off x="3646967" y="1690575"/>
                    <a:ext cx="138223" cy="791029"/>
                  </a:xfrm>
                  <a:prstGeom prst="rec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>
                      <a:solidFill>
                        <a:schemeClr val="dk1"/>
                      </a:solidFill>
                    </a:endParaRPr>
                  </a:p>
                </p:txBody>
              </p:sp>
              <p:sp>
                <p:nvSpPr>
                  <p:cNvPr id="26" name="Arrow: Right 25">
                    <a:extLst>
                      <a:ext uri="{FF2B5EF4-FFF2-40B4-BE49-F238E27FC236}">
                        <a16:creationId xmlns:a16="http://schemas.microsoft.com/office/drawing/2014/main" id="{4196162F-E2AE-4B8F-B234-05793A501A90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825877" y="869893"/>
                    <a:ext cx="2555227" cy="3941411"/>
                  </a:xfrm>
                  <a:prstGeom prst="rightArrow">
                    <a:avLst>
                      <a:gd name="adj1" fmla="val 85882"/>
                      <a:gd name="adj2" fmla="val 24329"/>
                    </a:avLst>
                  </a:prstGeom>
                  <a:solidFill>
                    <a:schemeClr val="bg2"/>
                  </a:solidFill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pic>
          <p:nvPicPr>
            <p:cNvPr id="67" name="Graphic 66" descr="Research">
              <a:extLst>
                <a:ext uri="{FF2B5EF4-FFF2-40B4-BE49-F238E27FC236}">
                  <a16:creationId xmlns:a16="http://schemas.microsoft.com/office/drawing/2014/main" id="{5C79EC0F-80BE-4ACD-9DD8-61D37D17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5580" y="2049567"/>
              <a:ext cx="687350" cy="687350"/>
            </a:xfrm>
            <a:prstGeom prst="rect">
              <a:avLst/>
            </a:prstGeom>
          </p:spPr>
        </p:pic>
        <p:pic>
          <p:nvPicPr>
            <p:cNvPr id="68" name="Graphic 67" descr="Research">
              <a:extLst>
                <a:ext uri="{FF2B5EF4-FFF2-40B4-BE49-F238E27FC236}">
                  <a16:creationId xmlns:a16="http://schemas.microsoft.com/office/drawing/2014/main" id="{882B5A3D-B9C4-4F89-876A-D55F55CC4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39097" y="2414113"/>
              <a:ext cx="687350" cy="68735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44DCCD6-34E9-41C2-9E0A-D6AF07788DDC}"/>
              </a:ext>
            </a:extLst>
          </p:cNvPr>
          <p:cNvGrpSpPr/>
          <p:nvPr/>
        </p:nvGrpSpPr>
        <p:grpSpPr>
          <a:xfrm>
            <a:off x="6627352" y="1589335"/>
            <a:ext cx="1864242" cy="2633340"/>
            <a:chOff x="6627352" y="1589335"/>
            <a:chExt cx="1864242" cy="2633340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21248A22-217A-4DA7-8BF9-4D2E0239EBA7}"/>
                </a:ext>
              </a:extLst>
            </p:cNvPr>
            <p:cNvSpPr txBox="1">
              <a:spLocks/>
            </p:cNvSpPr>
            <p:nvPr/>
          </p:nvSpPr>
          <p:spPr>
            <a:xfrm>
              <a:off x="6627352" y="3242525"/>
              <a:ext cx="1864242" cy="98015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>
                  <a:latin typeface="+mj-lt"/>
                </a:rPr>
                <a:t>Internet scanning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7A271F7-C06C-4913-946A-87BB87FE3440}"/>
                </a:ext>
              </a:extLst>
            </p:cNvPr>
            <p:cNvGrpSpPr/>
            <p:nvPr/>
          </p:nvGrpSpPr>
          <p:grpSpPr>
            <a:xfrm>
              <a:off x="6747236" y="1589335"/>
              <a:ext cx="1440529" cy="957372"/>
              <a:chOff x="6747236" y="972646"/>
              <a:chExt cx="1440529" cy="957372"/>
            </a:xfrm>
          </p:grpSpPr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AE842603-3442-4D47-9782-B4861BF9C284}"/>
                  </a:ext>
                </a:extLst>
              </p:cNvPr>
              <p:cNvSpPr/>
              <p:nvPr/>
            </p:nvSpPr>
            <p:spPr>
              <a:xfrm rot="16200000">
                <a:off x="6833287" y="947040"/>
                <a:ext cx="317245" cy="489347"/>
              </a:xfrm>
              <a:prstGeom prst="rightArrow">
                <a:avLst>
                  <a:gd name="adj1" fmla="val 85882"/>
                  <a:gd name="adj2" fmla="val 24329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45EF2E12-ADD7-49C0-A53D-44DED23FC829}"/>
                  </a:ext>
                </a:extLst>
              </p:cNvPr>
              <p:cNvSpPr/>
              <p:nvPr/>
            </p:nvSpPr>
            <p:spPr>
              <a:xfrm rot="16200000">
                <a:off x="7183886" y="1033154"/>
                <a:ext cx="317245" cy="489347"/>
              </a:xfrm>
              <a:prstGeom prst="rightArrow">
                <a:avLst>
                  <a:gd name="adj1" fmla="val 85882"/>
                  <a:gd name="adj2" fmla="val 24329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Arrow: Right 30">
                <a:extLst>
                  <a:ext uri="{FF2B5EF4-FFF2-40B4-BE49-F238E27FC236}">
                    <a16:creationId xmlns:a16="http://schemas.microsoft.com/office/drawing/2014/main" id="{A74E3EC6-2209-4C91-B28C-44BAE1B71FE1}"/>
                  </a:ext>
                </a:extLst>
              </p:cNvPr>
              <p:cNvSpPr/>
              <p:nvPr/>
            </p:nvSpPr>
            <p:spPr>
              <a:xfrm rot="16200000">
                <a:off x="7523577" y="886595"/>
                <a:ext cx="317245" cy="489347"/>
              </a:xfrm>
              <a:prstGeom prst="rightArrow">
                <a:avLst>
                  <a:gd name="adj1" fmla="val 85882"/>
                  <a:gd name="adj2" fmla="val 24329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9D1A7F08-4DAC-4BB5-9B09-AB24540B7ECA}"/>
                  </a:ext>
                </a:extLst>
              </p:cNvPr>
              <p:cNvSpPr/>
              <p:nvPr/>
            </p:nvSpPr>
            <p:spPr>
              <a:xfrm rot="16200000">
                <a:off x="6971513" y="1271837"/>
                <a:ext cx="317245" cy="489347"/>
              </a:xfrm>
              <a:prstGeom prst="rightArrow">
                <a:avLst>
                  <a:gd name="adj1" fmla="val 85882"/>
                  <a:gd name="adj2" fmla="val 24329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DB8C2709-1FE2-40C9-99E6-A07EC2C4DFA6}"/>
                  </a:ext>
                </a:extLst>
              </p:cNvPr>
              <p:cNvSpPr/>
              <p:nvPr/>
            </p:nvSpPr>
            <p:spPr>
              <a:xfrm rot="16200000">
                <a:off x="7784469" y="1309637"/>
                <a:ext cx="317245" cy="489347"/>
              </a:xfrm>
              <a:prstGeom prst="rightArrow">
                <a:avLst>
                  <a:gd name="adj1" fmla="val 85882"/>
                  <a:gd name="adj2" fmla="val 24329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Arrow: Right 33">
                <a:extLst>
                  <a:ext uri="{FF2B5EF4-FFF2-40B4-BE49-F238E27FC236}">
                    <a16:creationId xmlns:a16="http://schemas.microsoft.com/office/drawing/2014/main" id="{F4627913-738E-49D9-92AB-FE0E01366F03}"/>
                  </a:ext>
                </a:extLst>
              </p:cNvPr>
              <p:cNvSpPr/>
              <p:nvPr/>
            </p:nvSpPr>
            <p:spPr>
              <a:xfrm rot="16200000">
                <a:off x="7093713" y="1526722"/>
                <a:ext cx="317245" cy="489347"/>
              </a:xfrm>
              <a:prstGeom prst="rightArrow">
                <a:avLst>
                  <a:gd name="adj1" fmla="val 85882"/>
                  <a:gd name="adj2" fmla="val 24329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9E903DBC-0B10-4D14-9CB1-16C56366E63E}"/>
                  </a:ext>
                </a:extLst>
              </p:cNvPr>
              <p:cNvSpPr/>
              <p:nvPr/>
            </p:nvSpPr>
            <p:spPr>
              <a:xfrm rot="16200000">
                <a:off x="7480886" y="1445402"/>
                <a:ext cx="317245" cy="489347"/>
              </a:xfrm>
              <a:prstGeom prst="rightArrow">
                <a:avLst>
                  <a:gd name="adj1" fmla="val 85882"/>
                  <a:gd name="adj2" fmla="val 24329"/>
                </a:avLst>
              </a:prstGeom>
              <a:solidFill>
                <a:schemeClr val="bg2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9" name="Graphic 68" descr="Research">
              <a:extLst>
                <a:ext uri="{FF2B5EF4-FFF2-40B4-BE49-F238E27FC236}">
                  <a16:creationId xmlns:a16="http://schemas.microsoft.com/office/drawing/2014/main" id="{3ACCF4C4-53B4-402D-A19B-281191279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531678" y="2425687"/>
              <a:ext cx="822825" cy="822825"/>
            </a:xfrm>
            <a:prstGeom prst="rect">
              <a:avLst/>
            </a:prstGeom>
          </p:spPr>
        </p:pic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22B200-3D8C-4C1F-8C80-4C860FA8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67791"/>
              </p:ext>
            </p:extLst>
          </p:nvPr>
        </p:nvGraphicFramePr>
        <p:xfrm>
          <a:off x="2943661" y="4377694"/>
          <a:ext cx="8514048" cy="204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957">
                  <a:extLst>
                    <a:ext uri="{9D8B030D-6E8A-4147-A177-3AD203B41FA5}">
                      <a16:colId xmlns:a16="http://schemas.microsoft.com/office/drawing/2014/main" val="3720536103"/>
                    </a:ext>
                  </a:extLst>
                </a:gridCol>
                <a:gridCol w="1911927">
                  <a:extLst>
                    <a:ext uri="{9D8B030D-6E8A-4147-A177-3AD203B41FA5}">
                      <a16:colId xmlns:a16="http://schemas.microsoft.com/office/drawing/2014/main" val="352084417"/>
                    </a:ext>
                  </a:extLst>
                </a:gridCol>
                <a:gridCol w="2161310">
                  <a:extLst>
                    <a:ext uri="{9D8B030D-6E8A-4147-A177-3AD203B41FA5}">
                      <a16:colId xmlns:a16="http://schemas.microsoft.com/office/drawing/2014/main" val="1503281849"/>
                    </a:ext>
                  </a:extLst>
                </a:gridCol>
                <a:gridCol w="2680854">
                  <a:extLst>
                    <a:ext uri="{9D8B030D-6E8A-4147-A177-3AD203B41FA5}">
                      <a16:colId xmlns:a16="http://schemas.microsoft.com/office/drawing/2014/main" val="3123106083"/>
                    </a:ext>
                  </a:extLst>
                </a:gridCol>
              </a:tblGrid>
              <a:tr h="6812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7700183"/>
                  </a:ext>
                </a:extLst>
              </a:tr>
              <a:tr h="681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197362"/>
                  </a:ext>
                </a:extLst>
              </a:tr>
              <a:tr h="6812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142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846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5346</TotalTime>
  <Words>2108</Words>
  <Application>Microsoft Macintosh PowerPoint</Application>
  <PresentationFormat>Widescreen</PresentationFormat>
  <Paragraphs>609</Paragraphs>
  <Slides>55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Wingdings</vt:lpstr>
      <vt:lpstr>Office Theme</vt:lpstr>
      <vt:lpstr>CBS watches me watching CBS</vt:lpstr>
      <vt:lpstr>Consumers face a large variety of security and privacy threats</vt:lpstr>
      <vt:lpstr>Challenges for empirically studying security &amp; privacy threats</vt:lpstr>
      <vt:lpstr>Smart home IoT security &amp; privacy</vt:lpstr>
      <vt:lpstr>Studying cyber-criminal ecosystem</vt:lpstr>
      <vt:lpstr>Focus of the talk: Smart home IoT security &amp; privacy</vt:lpstr>
      <vt:lpstr>Discovering smart home IoT  security &amp; privacy threats in the wild</vt:lpstr>
      <vt:lpstr>Many smart home IoT devices, but few systematic insights</vt:lpstr>
      <vt:lpstr>Challenges of identifying IoT security &amp; privacy threats at scale</vt:lpstr>
      <vt:lpstr>Crowdsourcing IoT network traffic at scale</vt:lpstr>
      <vt:lpstr>IoT Inspector: a system to crowdsource IoT traffic at scale</vt:lpstr>
      <vt:lpstr>How to make IoT Inspector easy to use?</vt:lpstr>
      <vt:lpstr>IoT Inspector uses ARP spoofing to capture traffic</vt:lpstr>
      <vt:lpstr>IoT Inspector uses ARP spoofing to capture traffic</vt:lpstr>
      <vt:lpstr>IoT Inspector uses ARP spoofing to capture traffic</vt:lpstr>
      <vt:lpstr>IoT Inspector uses TCP Ack Numbers to infer traffic rate</vt:lpstr>
      <vt:lpstr>IoT Inspector: a system to crowdsource IoT traffic at scale</vt:lpstr>
      <vt:lpstr>Design goal: to generates insights</vt:lpstr>
      <vt:lpstr>Screenshot of IoT Inspector from a user</vt:lpstr>
      <vt:lpstr>Screenshot of IoT Inspector from a user</vt:lpstr>
      <vt:lpstr>Features of IoT Inspector</vt:lpstr>
      <vt:lpstr>Findings: Ineffective encryption on IoT devices</vt:lpstr>
      <vt:lpstr>Finding: Smart TVs communicate with 3rd-party ad/tracking services</vt:lpstr>
      <vt:lpstr>Opportunities for further research</vt:lpstr>
      <vt:lpstr>Summary of IoT Inspector</vt:lpstr>
      <vt:lpstr>Summary of the talk: Smart home IoT security &amp; privacy</vt:lpstr>
      <vt:lpstr>Analyzing tracking on smart TVs</vt:lpstr>
      <vt:lpstr>Recap: Using IoT Inspector to watch CBS</vt:lpstr>
      <vt:lpstr>Challenges of analyzing smart TV traffic in lab</vt:lpstr>
      <vt:lpstr>Challenges of analyzing smart TV traffic in lab</vt:lpstr>
      <vt:lpstr>Building a smart TV crawler</vt:lpstr>
      <vt:lpstr>Our contributions</vt:lpstr>
      <vt:lpstr>Automating interactions with smart TVs</vt:lpstr>
      <vt:lpstr>TV crawler interacting with a single channel</vt:lpstr>
      <vt:lpstr>TV crawler interacting with channels</vt:lpstr>
      <vt:lpstr>Challenges of automatic interactions with channels</vt:lpstr>
      <vt:lpstr>Challenges of automatic interactions with channels</vt:lpstr>
      <vt:lpstr>Detecting video playback</vt:lpstr>
      <vt:lpstr>Design goals</vt:lpstr>
      <vt:lpstr>Detecting privacy leaks</vt:lpstr>
      <vt:lpstr>Man-in-the-middling traffic</vt:lpstr>
      <vt:lpstr>Findings: Ad/tracking companies</vt:lpstr>
      <vt:lpstr>Findings: Ad/tracking companies</vt:lpstr>
      <vt:lpstr>Findings: Sensitive data shared with ad/tracking services</vt:lpstr>
      <vt:lpstr>Findings: Sensitive data shared with ad/tracking services</vt:lpstr>
      <vt:lpstr>Privacy for children?</vt:lpstr>
      <vt:lpstr>Findings: Privacy leaks in child-directed channels</vt:lpstr>
      <vt:lpstr>Examples of persistent IDs in child-directed channels</vt:lpstr>
      <vt:lpstr>Examples of persistent IDs in child-directed channels</vt:lpstr>
      <vt:lpstr>DNS-based block lists may cause some channels to crash</vt:lpstr>
      <vt:lpstr>Limited ad tracking (Roku) / No interest-based ads (Amazon)</vt:lpstr>
      <vt:lpstr>Finding: Channels still shared persistent IDs under “limited ads”</vt:lpstr>
      <vt:lpstr>Finding: Channels still shared persistent IDs under “limited ads”</vt:lpstr>
      <vt:lpstr>Finding: Channels still shared persistent IDs under “limited ads”</vt:lpstr>
      <vt:lpstr>Summary of tracking on smart TVs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Yuxing Huang</dc:creator>
  <cp:lastModifiedBy>Nick Feamster</cp:lastModifiedBy>
  <cp:revision>150</cp:revision>
  <dcterms:created xsi:type="dcterms:W3CDTF">2019-12-10T21:09:05Z</dcterms:created>
  <dcterms:modified xsi:type="dcterms:W3CDTF">2025-03-25T02:26:29Z</dcterms:modified>
</cp:coreProperties>
</file>